
<file path=[Content_Types].xml><?xml version="1.0" encoding="utf-8"?>
<Types xmlns="http://schemas.openxmlformats.org/package/2006/content-types">
  <Default Extension="fntdata" ContentType="application/x-fontdata"/>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20"/>
  </p:notesMasterIdLst>
  <p:sldIdLst>
    <p:sldId id="270" r:id="rId5"/>
    <p:sldId id="256" r:id="rId6"/>
    <p:sldId id="271" r:id="rId7"/>
    <p:sldId id="272" r:id="rId8"/>
    <p:sldId id="273" r:id="rId9"/>
    <p:sldId id="274" r:id="rId10"/>
    <p:sldId id="275" r:id="rId11"/>
    <p:sldId id="276" r:id="rId12"/>
    <p:sldId id="277" r:id="rId13"/>
    <p:sldId id="278" r:id="rId14"/>
    <p:sldId id="279" r:id="rId15"/>
    <p:sldId id="280" r:id="rId16"/>
    <p:sldId id="281" r:id="rId17"/>
    <p:sldId id="282" r:id="rId18"/>
    <p:sldId id="283" r:id="rId19"/>
  </p:sldIdLst>
  <p:sldSz cx="9144000" cy="6858000" type="screen4x3"/>
  <p:notesSz cx="6858000" cy="9144000"/>
  <p:embeddedFontLst>
    <p:embeddedFont>
      <p:font typeface="Bahnschrift Condensed" panose="020B0502040204020203" pitchFamily="34" charset="0"/>
      <p:regular r:id="rId21"/>
      <p:bold r:id="rId22"/>
    </p:embeddedFont>
    <p:embeddedFont>
      <p:font typeface="Century Gothic" panose="020B0502020202020204" pitchFamily="34" charset="0"/>
      <p:regular r:id="rId23"/>
      <p:bold r:id="rId24"/>
      <p:italic r:id="rId25"/>
      <p:boldItalic r:id="rId26"/>
    </p:embeddedFont>
    <p:embeddedFont>
      <p:font typeface="メイリオ" panose="020B0604030504040204" pitchFamily="50" charset="-128"/>
      <p:regular r:id="rId27"/>
      <p:bold r:id="rId28"/>
      <p:italic r:id="rId29"/>
      <p:boldItalic r:id="rId30"/>
    </p:embeddedFont>
    <p:embeddedFont>
      <p:font typeface="游ゴシック" panose="020B0400000000000000" pitchFamily="50" charset="-128"/>
      <p:regular r:id="rId31"/>
      <p:bold r:id="rId3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FF"/>
    <a:srgbClr val="FF7C80"/>
    <a:srgbClr val="FFFF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CFB5CF-27C1-464D-A8A2-D16DE108E04D}" v="1742" dt="2019-12-13T08:08:33.081"/>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79" autoAdjust="0"/>
    <p:restoredTop sz="94660"/>
  </p:normalViewPr>
  <p:slideViewPr>
    <p:cSldViewPr snapToGrid="0">
      <p:cViewPr varScale="1">
        <p:scale>
          <a:sx n="114" d="100"/>
          <a:sy n="114" d="100"/>
        </p:scale>
        <p:origin x="90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6.fntdata"/><Relationship Id="rId3" Type="http://schemas.openxmlformats.org/officeDocument/2006/relationships/customXml" Target="../customXml/item3.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4.fntdata"/><Relationship Id="rId32" Type="http://schemas.openxmlformats.org/officeDocument/2006/relationships/font" Target="fonts/font12.fntdata"/><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1.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2019/12/13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B1A4AD6-C6A9-4C5E-9788-5C2956ACA0A8}" type="datetime1">
              <a:rPr kumimoji="1" lang="ja-JP" altLang="en-US" smtClean="0"/>
              <a:t>2019/12/13</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dirty="0"/>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BE96CDE-FCEC-4058-B41A-998C8FCC4EBB}" type="datetime1">
              <a:rPr kumimoji="1" lang="ja-JP" altLang="en-US" smtClean="0"/>
              <a:t>2019/12/13</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56B13BB-D60E-4F0F-97CD-09689C5E4BBA}" type="datetime1">
              <a:rPr kumimoji="1" lang="ja-JP" altLang="en-US" smtClean="0"/>
              <a:t>2019/12/13</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460AB36-C508-40AE-B247-FC9A50C8DBAB}" type="datetime1">
              <a:rPr kumimoji="1" lang="ja-JP" altLang="en-US" smtClean="0"/>
              <a:t>2019/12/13</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2019/12/13</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94118D1-0398-4067-9E1C-38DF593B8084}" type="datetime1">
              <a:rPr kumimoji="1" lang="ja-JP" altLang="en-US" smtClean="0"/>
              <a:t>2019/12/13</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BFCC487-9278-492A-9780-752495BDFA7F}" type="datetime1">
              <a:rPr kumimoji="1" lang="ja-JP" altLang="en-US" smtClean="0"/>
              <a:t>2019/12/13</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F5C08CC-CBF0-4394-86CE-A092A6A51B4B}" type="datetime1">
              <a:rPr kumimoji="1" lang="ja-JP" altLang="en-US" smtClean="0"/>
              <a:t>2019/12/13</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2019/12/13</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2019/12/13</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2019/12/13</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2019/12/13</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Bahnschrift Condensed"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Bahnschrift Condensed"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1.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1475730243"/>
              </p:ext>
            </p:extLst>
          </p:nvPr>
        </p:nvGraphicFramePr>
        <p:xfrm>
          <a:off x="599845" y="969361"/>
          <a:ext cx="6200140" cy="1920240"/>
        </p:xfrm>
        <a:graphic>
          <a:graphicData uri="http://schemas.openxmlformats.org/drawingml/2006/table">
            <a:tbl>
              <a:tblPr firstRow="1" bandRow="1">
                <a:tableStyleId>{5C22544A-7EE6-4342-B048-85BDC9FD1C3A}</a:tableStyleId>
              </a:tblPr>
              <a:tblGrid>
                <a:gridCol w="713105">
                  <a:extLst>
                    <a:ext uri="{9D8B030D-6E8A-4147-A177-3AD203B41FA5}">
                      <a16:colId xmlns:a16="http://schemas.microsoft.com/office/drawing/2014/main" val="2274898723"/>
                    </a:ext>
                  </a:extLst>
                </a:gridCol>
                <a:gridCol w="2881630">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ja-JP" altLang="en-US" sz="800" dirty="0"/>
                        <a:t>更新日</a:t>
                      </a:r>
                    </a:p>
                  </a:txBody>
                  <a:tcPr/>
                </a:tc>
                <a:tc>
                  <a:txBody>
                    <a:bodyPr/>
                    <a:lstStyle/>
                    <a:p>
                      <a:r>
                        <a:rPr kumimoji="1" lang="ja-JP" altLang="en-US" sz="800" dirty="0"/>
                        <a:t>主な内容</a:t>
                      </a:r>
                    </a:p>
                  </a:txBody>
                  <a:tcPr/>
                </a:tc>
                <a:tc>
                  <a:txBody>
                    <a:bodyPr/>
                    <a:lstStyle/>
                    <a:p>
                      <a:r>
                        <a:rPr kumimoji="1" lang="ja-JP" altLang="en-US" sz="800" dirty="0"/>
                        <a:t>備考</a:t>
                      </a:r>
                    </a:p>
                  </a:txBody>
                  <a:tcPr/>
                </a:tc>
                <a:extLst>
                  <a:ext uri="{0D108BD9-81ED-4DB2-BD59-A6C34878D82A}">
                    <a16:rowId xmlns:a16="http://schemas.microsoft.com/office/drawing/2014/main" val="4185926113"/>
                  </a:ext>
                </a:extLst>
              </a:tr>
              <a:tr h="211158">
                <a:tc>
                  <a:txBody>
                    <a:bodyPr/>
                    <a:lstStyle/>
                    <a:p>
                      <a:r>
                        <a:rPr kumimoji="1" lang="en-US" altLang="ja-JP" sz="800"/>
                        <a:t>2019.12.13</a:t>
                      </a:r>
                    </a:p>
                  </a:txBody>
                  <a:tcPr/>
                </a:tc>
                <a:tc>
                  <a:txBody>
                    <a:bodyPr/>
                    <a:lstStyle/>
                    <a:p>
                      <a:r>
                        <a:rPr kumimoji="1" lang="ja-JP" altLang="en-US" sz="800" dirty="0"/>
                        <a:t>書類作成</a:t>
                      </a:r>
                    </a:p>
                  </a:txBody>
                  <a:tcPr/>
                </a:tc>
                <a:tc>
                  <a:txBody>
                    <a:bodyPr/>
                    <a:lstStyle/>
                    <a:p>
                      <a:endParaRPr kumimoji="1" lang="ja-JP" altLang="en-US" sz="800" dirty="0"/>
                    </a:p>
                  </a:txBody>
                  <a:tcPr/>
                </a:tc>
                <a:extLst>
                  <a:ext uri="{0D108BD9-81ED-4DB2-BD59-A6C34878D82A}">
                    <a16:rowId xmlns:a16="http://schemas.microsoft.com/office/drawing/2014/main" val="4167916527"/>
                  </a:ext>
                </a:extLst>
              </a:tr>
              <a:tr h="0">
                <a:tc>
                  <a:txBody>
                    <a:bodyPr/>
                    <a:lstStyle/>
                    <a:p>
                      <a:endParaRPr kumimoji="1" lang="ja-JP" altLang="en-US" sz="800" dirty="0"/>
                    </a:p>
                  </a:txBody>
                  <a:tcPr/>
                </a:tc>
                <a:tc>
                  <a:txBody>
                    <a:bodyPr/>
                    <a:lstStyle/>
                    <a:p>
                      <a:endParaRPr kumimoji="1" lang="ja-JP" altLang="en-US" sz="800" dirty="0"/>
                    </a:p>
                  </a:txBody>
                  <a:tcPr/>
                </a:tc>
                <a:tc>
                  <a:txBody>
                    <a:bodyPr/>
                    <a:lstStyle/>
                    <a:p>
                      <a:endParaRPr kumimoji="1" lang="ja-JP" altLang="en-US" sz="800" dirty="0"/>
                    </a:p>
                  </a:txBody>
                  <a:tcPr/>
                </a:tc>
                <a:extLst>
                  <a:ext uri="{0D108BD9-81ED-4DB2-BD59-A6C34878D82A}">
                    <a16:rowId xmlns:a16="http://schemas.microsoft.com/office/drawing/2014/main" val="224538453"/>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432273792"/>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2172877438"/>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68866153"/>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907295995"/>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1044446053"/>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25544210"/>
                  </a:ext>
                </a:extLst>
              </a:tr>
            </a:tbl>
          </a:graphicData>
        </a:graphic>
      </p:graphicFrame>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図 33" descr="文字と写真のスクリーンショット&#10;&#10;自動的に生成された説明">
            <a:extLst>
              <a:ext uri="{FF2B5EF4-FFF2-40B4-BE49-F238E27FC236}">
                <a16:creationId xmlns:a16="http://schemas.microsoft.com/office/drawing/2014/main" id="{50604952-1B17-4C52-8208-7C563F42B7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655" y="1136463"/>
            <a:ext cx="2142250" cy="3802296"/>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10</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1835759" cy="276999"/>
          </a:xfrm>
          <a:prstGeom prst="rect">
            <a:avLst/>
          </a:prstGeom>
          <a:noFill/>
        </p:spPr>
        <p:txBody>
          <a:bodyPr wrap="none" rtlCol="0">
            <a:spAutoFit/>
          </a:bodyPr>
          <a:lstStyle/>
          <a:p>
            <a:r>
              <a:rPr kumimoji="1" lang="ja-JP" altLang="en-US" sz="1200" b="1" dirty="0"/>
              <a:t>○</a:t>
            </a:r>
            <a:r>
              <a:rPr kumimoji="1" lang="en-US" altLang="ja-JP" sz="1200" b="1" dirty="0"/>
              <a:t>sh210</a:t>
            </a:r>
            <a:r>
              <a:rPr kumimoji="1" lang="ja-JP" altLang="en-US" sz="1200" b="1" dirty="0"/>
              <a:t>．商品購入確認</a:t>
            </a:r>
          </a:p>
        </p:txBody>
      </p:sp>
      <p:cxnSp>
        <p:nvCxnSpPr>
          <p:cNvPr id="24" name="直線コネクタ 23">
            <a:extLst>
              <a:ext uri="{FF2B5EF4-FFF2-40B4-BE49-F238E27FC236}">
                <a16:creationId xmlns:a16="http://schemas.microsoft.com/office/drawing/2014/main" id="{75D8AA37-496A-40B8-9FAF-62FD548455F2}"/>
              </a:ext>
            </a:extLst>
          </p:cNvPr>
          <p:cNvCxnSpPr>
            <a:cxnSpLocks/>
            <a:stCxn id="37" idx="1"/>
          </p:cNvCxnSpPr>
          <p:nvPr/>
        </p:nvCxnSpPr>
        <p:spPr>
          <a:xfrm flipH="1">
            <a:off x="2298583" y="1507745"/>
            <a:ext cx="809516" cy="24815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F02B0BCE-F976-485B-9D2C-A97190DAABEF}"/>
              </a:ext>
            </a:extLst>
          </p:cNvPr>
          <p:cNvCxnSpPr>
            <a:cxnSpLocks/>
            <a:stCxn id="39" idx="1"/>
          </p:cNvCxnSpPr>
          <p:nvPr/>
        </p:nvCxnSpPr>
        <p:spPr>
          <a:xfrm flipH="1">
            <a:off x="1411993" y="1744651"/>
            <a:ext cx="1696106" cy="459155"/>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AED5CA29-B6FA-4441-8FF5-311980D9ACA8}"/>
              </a:ext>
            </a:extLst>
          </p:cNvPr>
          <p:cNvCxnSpPr>
            <a:cxnSpLocks/>
            <a:stCxn id="43" idx="1"/>
          </p:cNvCxnSpPr>
          <p:nvPr/>
        </p:nvCxnSpPr>
        <p:spPr>
          <a:xfrm flipH="1">
            <a:off x="2427605" y="2074627"/>
            <a:ext cx="680494" cy="211124"/>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E05ED3ED-959A-4E69-B6B6-AD7B4784656D}"/>
              </a:ext>
            </a:extLst>
          </p:cNvPr>
          <p:cNvCxnSpPr>
            <a:cxnSpLocks/>
            <a:stCxn id="47" idx="1"/>
          </p:cNvCxnSpPr>
          <p:nvPr/>
        </p:nvCxnSpPr>
        <p:spPr>
          <a:xfrm flipH="1">
            <a:off x="2600685" y="3321278"/>
            <a:ext cx="507414" cy="138688"/>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75B2165-277A-4D58-8C01-DD0EC82536CB}"/>
              </a:ext>
            </a:extLst>
          </p:cNvPr>
          <p:cNvCxnSpPr>
            <a:cxnSpLocks/>
            <a:stCxn id="45" idx="1"/>
          </p:cNvCxnSpPr>
          <p:nvPr/>
        </p:nvCxnSpPr>
        <p:spPr>
          <a:xfrm flipH="1">
            <a:off x="2223083" y="2440712"/>
            <a:ext cx="885016" cy="191161"/>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0734F81F-5458-4DBA-BE7D-A1B37839869C}"/>
              </a:ext>
            </a:extLst>
          </p:cNvPr>
          <p:cNvSpPr txBox="1"/>
          <p:nvPr/>
        </p:nvSpPr>
        <p:spPr>
          <a:xfrm>
            <a:off x="3108099" y="1400023"/>
            <a:ext cx="1236236" cy="215444"/>
          </a:xfrm>
          <a:prstGeom prst="rect">
            <a:avLst/>
          </a:prstGeom>
          <a:noFill/>
        </p:spPr>
        <p:txBody>
          <a:bodyPr wrap="none" rtlCol="0">
            <a:spAutoFit/>
          </a:bodyPr>
          <a:lstStyle/>
          <a:p>
            <a:r>
              <a:rPr kumimoji="1" lang="en-US" altLang="ja-JP" sz="800" dirty="0">
                <a:latin typeface="+mn-ea"/>
              </a:rPr>
              <a:t>01</a:t>
            </a:r>
            <a:r>
              <a:rPr kumimoji="1" lang="ja-JP" altLang="en-US" sz="800" dirty="0">
                <a:latin typeface="+mn-ea"/>
              </a:rPr>
              <a:t>．ウィンドウ見出し</a:t>
            </a:r>
          </a:p>
        </p:txBody>
      </p:sp>
      <p:sp>
        <p:nvSpPr>
          <p:cNvPr id="39" name="テキスト ボックス 38">
            <a:extLst>
              <a:ext uri="{FF2B5EF4-FFF2-40B4-BE49-F238E27FC236}">
                <a16:creationId xmlns:a16="http://schemas.microsoft.com/office/drawing/2014/main" id="{74904D57-9EB0-44C8-954C-D7A98F2B765C}"/>
              </a:ext>
            </a:extLst>
          </p:cNvPr>
          <p:cNvSpPr txBox="1"/>
          <p:nvPr/>
        </p:nvSpPr>
        <p:spPr>
          <a:xfrm>
            <a:off x="3108099" y="1636929"/>
            <a:ext cx="1031051" cy="215444"/>
          </a:xfrm>
          <a:prstGeom prst="rect">
            <a:avLst/>
          </a:prstGeom>
          <a:noFill/>
        </p:spPr>
        <p:txBody>
          <a:bodyPr wrap="none" rtlCol="0">
            <a:spAutoFit/>
          </a:bodyPr>
          <a:lstStyle/>
          <a:p>
            <a:r>
              <a:rPr kumimoji="1" lang="en-US" altLang="ja-JP" sz="800" dirty="0">
                <a:latin typeface="+mn-ea"/>
              </a:rPr>
              <a:t>02</a:t>
            </a:r>
            <a:r>
              <a:rPr kumimoji="1" lang="ja-JP" altLang="en-US" sz="800" dirty="0">
                <a:latin typeface="+mn-ea"/>
              </a:rPr>
              <a:t>．商品アイコン</a:t>
            </a:r>
          </a:p>
        </p:txBody>
      </p:sp>
      <p:sp>
        <p:nvSpPr>
          <p:cNvPr id="43" name="テキスト ボックス 42">
            <a:extLst>
              <a:ext uri="{FF2B5EF4-FFF2-40B4-BE49-F238E27FC236}">
                <a16:creationId xmlns:a16="http://schemas.microsoft.com/office/drawing/2014/main" id="{B4BD3129-1DD8-4FCC-919D-4BF51F1F477A}"/>
              </a:ext>
            </a:extLst>
          </p:cNvPr>
          <p:cNvSpPr txBox="1"/>
          <p:nvPr/>
        </p:nvSpPr>
        <p:spPr>
          <a:xfrm>
            <a:off x="3108099" y="1966905"/>
            <a:ext cx="620683" cy="215444"/>
          </a:xfrm>
          <a:prstGeom prst="rect">
            <a:avLst/>
          </a:prstGeom>
          <a:noFill/>
        </p:spPr>
        <p:txBody>
          <a:bodyPr wrap="none" rtlCol="0">
            <a:spAutoFit/>
          </a:bodyPr>
          <a:lstStyle/>
          <a:p>
            <a:r>
              <a:rPr kumimoji="1" lang="en-US" altLang="ja-JP" sz="800" dirty="0">
                <a:latin typeface="+mn-ea"/>
              </a:rPr>
              <a:t>03</a:t>
            </a:r>
            <a:r>
              <a:rPr kumimoji="1" lang="ja-JP" altLang="en-US" sz="800" dirty="0">
                <a:latin typeface="+mn-ea"/>
              </a:rPr>
              <a:t>．本文</a:t>
            </a:r>
          </a:p>
        </p:txBody>
      </p:sp>
      <p:sp>
        <p:nvSpPr>
          <p:cNvPr id="45" name="テキスト ボックス 44">
            <a:extLst>
              <a:ext uri="{FF2B5EF4-FFF2-40B4-BE49-F238E27FC236}">
                <a16:creationId xmlns:a16="http://schemas.microsoft.com/office/drawing/2014/main" id="{BAEFCF5F-4006-47DC-88A4-8821B3ED50FC}"/>
              </a:ext>
            </a:extLst>
          </p:cNvPr>
          <p:cNvSpPr txBox="1"/>
          <p:nvPr/>
        </p:nvSpPr>
        <p:spPr>
          <a:xfrm>
            <a:off x="3108099" y="2332990"/>
            <a:ext cx="1031051" cy="215444"/>
          </a:xfrm>
          <a:prstGeom prst="rect">
            <a:avLst/>
          </a:prstGeom>
          <a:noFill/>
        </p:spPr>
        <p:txBody>
          <a:bodyPr wrap="square" rtlCol="0">
            <a:spAutoFit/>
          </a:bodyPr>
          <a:lstStyle/>
          <a:p>
            <a:r>
              <a:rPr kumimoji="1" lang="en-US" altLang="ja-JP" sz="800" dirty="0">
                <a:latin typeface="+mn-ea"/>
              </a:rPr>
              <a:t>04</a:t>
            </a:r>
            <a:r>
              <a:rPr kumimoji="1" lang="ja-JP" altLang="en-US" sz="800" dirty="0">
                <a:latin typeface="+mn-ea"/>
              </a:rPr>
              <a:t>．価格表示</a:t>
            </a:r>
          </a:p>
        </p:txBody>
      </p:sp>
      <p:sp>
        <p:nvSpPr>
          <p:cNvPr id="47" name="テキスト ボックス 46">
            <a:extLst>
              <a:ext uri="{FF2B5EF4-FFF2-40B4-BE49-F238E27FC236}">
                <a16:creationId xmlns:a16="http://schemas.microsoft.com/office/drawing/2014/main" id="{91848026-77B5-440A-802D-023A1A900D4E}"/>
              </a:ext>
            </a:extLst>
          </p:cNvPr>
          <p:cNvSpPr txBox="1"/>
          <p:nvPr/>
        </p:nvSpPr>
        <p:spPr>
          <a:xfrm>
            <a:off x="3108099" y="3213556"/>
            <a:ext cx="1031051" cy="215444"/>
          </a:xfrm>
          <a:prstGeom prst="rect">
            <a:avLst/>
          </a:prstGeom>
          <a:noFill/>
        </p:spPr>
        <p:txBody>
          <a:bodyPr wrap="square" rtlCol="0">
            <a:spAutoFit/>
          </a:bodyPr>
          <a:lstStyle/>
          <a:p>
            <a:r>
              <a:rPr kumimoji="1" lang="en-US" altLang="ja-JP" sz="800" dirty="0">
                <a:latin typeface="+mn-ea"/>
              </a:rPr>
              <a:t>06</a:t>
            </a:r>
            <a:r>
              <a:rPr kumimoji="1" lang="ja-JP" altLang="en-US" sz="800" dirty="0">
                <a:latin typeface="+mn-ea"/>
              </a:rPr>
              <a:t>．変化ポイント</a:t>
            </a: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395631" y="906263"/>
            <a:ext cx="1547218" cy="253916"/>
          </a:xfrm>
          <a:prstGeom prst="rect">
            <a:avLst/>
          </a:prstGeom>
          <a:noFill/>
        </p:spPr>
        <p:txBody>
          <a:bodyPr wrap="none" rtlCol="0">
            <a:spAutoFit/>
          </a:bodyPr>
          <a:lstStyle/>
          <a:p>
            <a:r>
              <a:rPr kumimoji="1" lang="en-US" altLang="ja-JP" sz="1050" b="1" dirty="0"/>
              <a:t>01</a:t>
            </a:r>
            <a:r>
              <a:rPr kumimoji="1" lang="ja-JP" altLang="en-US" sz="1050" b="1" dirty="0"/>
              <a:t>．ウィンドウ見出し</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580842" y="1183262"/>
            <a:ext cx="2108269" cy="246221"/>
          </a:xfrm>
          <a:prstGeom prst="rect">
            <a:avLst/>
          </a:prstGeom>
          <a:noFill/>
        </p:spPr>
        <p:txBody>
          <a:bodyPr wrap="none" rtlCol="0">
            <a:spAutoFit/>
          </a:bodyPr>
          <a:lstStyle/>
          <a:p>
            <a:r>
              <a:rPr kumimoji="1" lang="ja-JP" altLang="en-US" sz="1000" dirty="0"/>
              <a:t>ウィンドウの見出しのテキスト。</a:t>
            </a:r>
            <a:endParaRPr kumimoji="1" lang="en-US" altLang="ja-JP" sz="1000" dirty="0"/>
          </a:p>
        </p:txBody>
      </p:sp>
      <p:sp>
        <p:nvSpPr>
          <p:cNvPr id="51" name="テキスト ボックス 50">
            <a:extLst>
              <a:ext uri="{FF2B5EF4-FFF2-40B4-BE49-F238E27FC236}">
                <a16:creationId xmlns:a16="http://schemas.microsoft.com/office/drawing/2014/main" id="{4FB3E696-EC25-4DAF-83E5-A2727FD2D3E7}"/>
              </a:ext>
            </a:extLst>
          </p:cNvPr>
          <p:cNvSpPr txBox="1"/>
          <p:nvPr/>
        </p:nvSpPr>
        <p:spPr>
          <a:xfrm>
            <a:off x="4395631" y="1478896"/>
            <a:ext cx="1277914" cy="253916"/>
          </a:xfrm>
          <a:prstGeom prst="rect">
            <a:avLst/>
          </a:prstGeom>
          <a:noFill/>
        </p:spPr>
        <p:txBody>
          <a:bodyPr wrap="none" rtlCol="0">
            <a:spAutoFit/>
          </a:bodyPr>
          <a:lstStyle/>
          <a:p>
            <a:r>
              <a:rPr kumimoji="1" lang="en-US" altLang="ja-JP" sz="1050" b="1" dirty="0"/>
              <a:t>02</a:t>
            </a:r>
            <a:r>
              <a:rPr kumimoji="1" lang="ja-JP" altLang="en-US" sz="1050" b="1" dirty="0"/>
              <a:t>．商品アイコン</a:t>
            </a:r>
          </a:p>
        </p:txBody>
      </p:sp>
      <p:sp>
        <p:nvSpPr>
          <p:cNvPr id="52" name="テキスト ボックス 51">
            <a:extLst>
              <a:ext uri="{FF2B5EF4-FFF2-40B4-BE49-F238E27FC236}">
                <a16:creationId xmlns:a16="http://schemas.microsoft.com/office/drawing/2014/main" id="{56AEFF69-20DE-4BD5-8129-AC9EDD1D2E6B}"/>
              </a:ext>
            </a:extLst>
          </p:cNvPr>
          <p:cNvSpPr txBox="1"/>
          <p:nvPr/>
        </p:nvSpPr>
        <p:spPr>
          <a:xfrm>
            <a:off x="4580842" y="1755895"/>
            <a:ext cx="1723549" cy="246221"/>
          </a:xfrm>
          <a:prstGeom prst="rect">
            <a:avLst/>
          </a:prstGeom>
          <a:noFill/>
        </p:spPr>
        <p:txBody>
          <a:bodyPr wrap="none" rtlCol="0">
            <a:spAutoFit/>
          </a:bodyPr>
          <a:lstStyle/>
          <a:p>
            <a:r>
              <a:rPr kumimoji="1" lang="ja-JP" altLang="en-US" sz="1000" dirty="0"/>
              <a:t>購入する商品のアイコン。</a:t>
            </a:r>
            <a:endParaRPr kumimoji="1" lang="en-US" altLang="ja-JP" sz="1000" dirty="0"/>
          </a:p>
        </p:txBody>
      </p:sp>
      <p:sp>
        <p:nvSpPr>
          <p:cNvPr id="53" name="テキスト ボックス 52">
            <a:extLst>
              <a:ext uri="{FF2B5EF4-FFF2-40B4-BE49-F238E27FC236}">
                <a16:creationId xmlns:a16="http://schemas.microsoft.com/office/drawing/2014/main" id="{3F7CBFC9-0E2D-499D-9AB0-CDCD88CEEAA4}"/>
              </a:ext>
            </a:extLst>
          </p:cNvPr>
          <p:cNvSpPr txBox="1"/>
          <p:nvPr/>
        </p:nvSpPr>
        <p:spPr>
          <a:xfrm>
            <a:off x="4395631" y="2028859"/>
            <a:ext cx="739305" cy="253916"/>
          </a:xfrm>
          <a:prstGeom prst="rect">
            <a:avLst/>
          </a:prstGeom>
          <a:noFill/>
        </p:spPr>
        <p:txBody>
          <a:bodyPr wrap="none" rtlCol="0">
            <a:spAutoFit/>
          </a:bodyPr>
          <a:lstStyle/>
          <a:p>
            <a:r>
              <a:rPr kumimoji="1" lang="en-US" altLang="ja-JP" sz="1050" b="1" dirty="0"/>
              <a:t>03</a:t>
            </a:r>
            <a:r>
              <a:rPr kumimoji="1" lang="ja-JP" altLang="en-US" sz="1050" b="1" dirty="0"/>
              <a:t>．本文</a:t>
            </a:r>
          </a:p>
        </p:txBody>
      </p:sp>
      <p:sp>
        <p:nvSpPr>
          <p:cNvPr id="54" name="テキスト ボックス 53">
            <a:extLst>
              <a:ext uri="{FF2B5EF4-FFF2-40B4-BE49-F238E27FC236}">
                <a16:creationId xmlns:a16="http://schemas.microsoft.com/office/drawing/2014/main" id="{34BF1871-7EE4-4D7E-8744-7AB49CC63292}"/>
              </a:ext>
            </a:extLst>
          </p:cNvPr>
          <p:cNvSpPr txBox="1"/>
          <p:nvPr/>
        </p:nvSpPr>
        <p:spPr>
          <a:xfrm>
            <a:off x="4580842" y="2305858"/>
            <a:ext cx="2749471" cy="246221"/>
          </a:xfrm>
          <a:prstGeom prst="rect">
            <a:avLst/>
          </a:prstGeom>
          <a:noFill/>
        </p:spPr>
        <p:txBody>
          <a:bodyPr wrap="none" rtlCol="0">
            <a:spAutoFit/>
          </a:bodyPr>
          <a:lstStyle/>
          <a:p>
            <a:r>
              <a:rPr kumimoji="1" lang="ja-JP" altLang="en-US" sz="1000" dirty="0"/>
              <a:t>商品名と購入するかの確認の本文テキスト。</a:t>
            </a:r>
            <a:endParaRPr kumimoji="1" lang="en-US" altLang="ja-JP" sz="1000" dirty="0"/>
          </a:p>
        </p:txBody>
      </p:sp>
      <p:sp>
        <p:nvSpPr>
          <p:cNvPr id="55" name="テキスト ボックス 54">
            <a:extLst>
              <a:ext uri="{FF2B5EF4-FFF2-40B4-BE49-F238E27FC236}">
                <a16:creationId xmlns:a16="http://schemas.microsoft.com/office/drawing/2014/main" id="{90A0A656-0105-4C2B-9202-36F6CD7B0987}"/>
              </a:ext>
            </a:extLst>
          </p:cNvPr>
          <p:cNvSpPr txBox="1"/>
          <p:nvPr/>
        </p:nvSpPr>
        <p:spPr>
          <a:xfrm>
            <a:off x="4395631" y="2606674"/>
            <a:ext cx="1008609" cy="253916"/>
          </a:xfrm>
          <a:prstGeom prst="rect">
            <a:avLst/>
          </a:prstGeom>
          <a:noFill/>
        </p:spPr>
        <p:txBody>
          <a:bodyPr wrap="none" rtlCol="0">
            <a:spAutoFit/>
          </a:bodyPr>
          <a:lstStyle/>
          <a:p>
            <a:r>
              <a:rPr kumimoji="1" lang="en-US" altLang="ja-JP" sz="1050" b="1" dirty="0"/>
              <a:t>04</a:t>
            </a:r>
            <a:r>
              <a:rPr kumimoji="1" lang="ja-JP" altLang="en-US" sz="1050" b="1" dirty="0"/>
              <a:t>．価格表示</a:t>
            </a:r>
          </a:p>
        </p:txBody>
      </p:sp>
      <p:sp>
        <p:nvSpPr>
          <p:cNvPr id="56" name="テキスト ボックス 55">
            <a:extLst>
              <a:ext uri="{FF2B5EF4-FFF2-40B4-BE49-F238E27FC236}">
                <a16:creationId xmlns:a16="http://schemas.microsoft.com/office/drawing/2014/main" id="{3F0ED185-885A-4159-AC94-C1A0E2B6C019}"/>
              </a:ext>
            </a:extLst>
          </p:cNvPr>
          <p:cNvSpPr txBox="1"/>
          <p:nvPr/>
        </p:nvSpPr>
        <p:spPr>
          <a:xfrm>
            <a:off x="4580842" y="2883673"/>
            <a:ext cx="3518912" cy="246221"/>
          </a:xfrm>
          <a:prstGeom prst="rect">
            <a:avLst/>
          </a:prstGeom>
          <a:noFill/>
        </p:spPr>
        <p:txBody>
          <a:bodyPr wrap="none" rtlCol="0">
            <a:spAutoFit/>
          </a:bodyPr>
          <a:lstStyle/>
          <a:p>
            <a:r>
              <a:rPr kumimoji="1" lang="ja-JP" altLang="en-US" sz="1000" dirty="0"/>
              <a:t>価格（必要なポイント数）の表示クリスタルかゴールド。</a:t>
            </a:r>
            <a:endParaRPr kumimoji="1" lang="en-US" altLang="ja-JP" sz="1000" dirty="0"/>
          </a:p>
        </p:txBody>
      </p:sp>
      <p:sp>
        <p:nvSpPr>
          <p:cNvPr id="57" name="テキスト ボックス 56">
            <a:extLst>
              <a:ext uri="{FF2B5EF4-FFF2-40B4-BE49-F238E27FC236}">
                <a16:creationId xmlns:a16="http://schemas.microsoft.com/office/drawing/2014/main" id="{14668974-1097-4FFE-ADF1-21B14B146CCD}"/>
              </a:ext>
            </a:extLst>
          </p:cNvPr>
          <p:cNvSpPr txBox="1"/>
          <p:nvPr/>
        </p:nvSpPr>
        <p:spPr>
          <a:xfrm>
            <a:off x="4395631" y="3182538"/>
            <a:ext cx="1277914" cy="253916"/>
          </a:xfrm>
          <a:prstGeom prst="rect">
            <a:avLst/>
          </a:prstGeom>
          <a:noFill/>
        </p:spPr>
        <p:txBody>
          <a:bodyPr wrap="none" rtlCol="0">
            <a:spAutoFit/>
          </a:bodyPr>
          <a:lstStyle/>
          <a:p>
            <a:r>
              <a:rPr kumimoji="1" lang="en-US" altLang="ja-JP" sz="1050" b="1" dirty="0"/>
              <a:t>06</a:t>
            </a:r>
            <a:r>
              <a:rPr kumimoji="1" lang="ja-JP" altLang="en-US" sz="1050" b="1" dirty="0"/>
              <a:t>．変化ポイント</a:t>
            </a:r>
          </a:p>
        </p:txBody>
      </p:sp>
      <p:sp>
        <p:nvSpPr>
          <p:cNvPr id="58" name="テキスト ボックス 57">
            <a:extLst>
              <a:ext uri="{FF2B5EF4-FFF2-40B4-BE49-F238E27FC236}">
                <a16:creationId xmlns:a16="http://schemas.microsoft.com/office/drawing/2014/main" id="{4B093E55-8AFB-482B-8EDB-6C0FD19AE60D}"/>
              </a:ext>
            </a:extLst>
          </p:cNvPr>
          <p:cNvSpPr txBox="1"/>
          <p:nvPr/>
        </p:nvSpPr>
        <p:spPr>
          <a:xfrm>
            <a:off x="4580842" y="3459537"/>
            <a:ext cx="3390672" cy="246221"/>
          </a:xfrm>
          <a:prstGeom prst="rect">
            <a:avLst/>
          </a:prstGeom>
          <a:noFill/>
        </p:spPr>
        <p:txBody>
          <a:bodyPr wrap="none" rtlCol="0">
            <a:spAutoFit/>
          </a:bodyPr>
          <a:lstStyle/>
          <a:p>
            <a:r>
              <a:rPr kumimoji="1" lang="ja-JP" altLang="en-US" sz="1000" dirty="0"/>
              <a:t>購入した後変化するポイント。クリスタルかゴールド。</a:t>
            </a:r>
            <a:endParaRPr kumimoji="1" lang="en-US" altLang="ja-JP" sz="1000" dirty="0"/>
          </a:p>
        </p:txBody>
      </p:sp>
      <p:sp>
        <p:nvSpPr>
          <p:cNvPr id="59" name="テキスト ボックス 58">
            <a:extLst>
              <a:ext uri="{FF2B5EF4-FFF2-40B4-BE49-F238E27FC236}">
                <a16:creationId xmlns:a16="http://schemas.microsoft.com/office/drawing/2014/main" id="{F6E3E3AD-41F6-4D55-A590-CC8E303A3015}"/>
              </a:ext>
            </a:extLst>
          </p:cNvPr>
          <p:cNvSpPr txBox="1"/>
          <p:nvPr/>
        </p:nvSpPr>
        <p:spPr>
          <a:xfrm>
            <a:off x="4389639" y="3758402"/>
            <a:ext cx="1143262" cy="253916"/>
          </a:xfrm>
          <a:prstGeom prst="rect">
            <a:avLst/>
          </a:prstGeom>
          <a:noFill/>
        </p:spPr>
        <p:txBody>
          <a:bodyPr wrap="none" rtlCol="0">
            <a:spAutoFit/>
          </a:bodyPr>
          <a:lstStyle/>
          <a:p>
            <a:r>
              <a:rPr kumimoji="1" lang="en-US" altLang="ja-JP" sz="1050" b="1" dirty="0"/>
              <a:t>07</a:t>
            </a:r>
            <a:r>
              <a:rPr kumimoji="1" lang="ja-JP" altLang="en-US" sz="1050" b="1" dirty="0"/>
              <a:t>．購入ボタン</a:t>
            </a:r>
          </a:p>
        </p:txBody>
      </p:sp>
      <p:sp>
        <p:nvSpPr>
          <p:cNvPr id="60" name="テキスト ボックス 59">
            <a:extLst>
              <a:ext uri="{FF2B5EF4-FFF2-40B4-BE49-F238E27FC236}">
                <a16:creationId xmlns:a16="http://schemas.microsoft.com/office/drawing/2014/main" id="{F70C32A8-6342-47F1-87FC-806371133FAB}"/>
              </a:ext>
            </a:extLst>
          </p:cNvPr>
          <p:cNvSpPr txBox="1"/>
          <p:nvPr/>
        </p:nvSpPr>
        <p:spPr>
          <a:xfrm>
            <a:off x="4574850" y="4035401"/>
            <a:ext cx="1595309" cy="246221"/>
          </a:xfrm>
          <a:prstGeom prst="rect">
            <a:avLst/>
          </a:prstGeom>
          <a:noFill/>
        </p:spPr>
        <p:txBody>
          <a:bodyPr wrap="none" rtlCol="0">
            <a:spAutoFit/>
          </a:bodyPr>
          <a:lstStyle/>
          <a:p>
            <a:r>
              <a:rPr kumimoji="1" lang="ja-JP" altLang="en-US" sz="1000" dirty="0"/>
              <a:t>購入を決定するボタン。</a:t>
            </a:r>
            <a:endParaRPr kumimoji="1" lang="en-US" altLang="ja-JP" sz="1000" dirty="0"/>
          </a:p>
        </p:txBody>
      </p:sp>
      <p:sp>
        <p:nvSpPr>
          <p:cNvPr id="44" name="テキスト ボックス 43">
            <a:extLst>
              <a:ext uri="{FF2B5EF4-FFF2-40B4-BE49-F238E27FC236}">
                <a16:creationId xmlns:a16="http://schemas.microsoft.com/office/drawing/2014/main" id="{6DE72DCE-F3A8-4420-B4C9-5CC89D2EB72D}"/>
              </a:ext>
            </a:extLst>
          </p:cNvPr>
          <p:cNvSpPr txBox="1"/>
          <p:nvPr/>
        </p:nvSpPr>
        <p:spPr>
          <a:xfrm>
            <a:off x="3108099" y="2810431"/>
            <a:ext cx="928459" cy="215444"/>
          </a:xfrm>
          <a:prstGeom prst="rect">
            <a:avLst/>
          </a:prstGeom>
          <a:noFill/>
        </p:spPr>
        <p:txBody>
          <a:bodyPr wrap="none" rtlCol="0">
            <a:spAutoFit/>
          </a:bodyPr>
          <a:lstStyle/>
          <a:p>
            <a:r>
              <a:rPr kumimoji="1" lang="en-US" altLang="ja-JP" sz="800" dirty="0">
                <a:latin typeface="+mn-ea"/>
              </a:rPr>
              <a:t>05</a:t>
            </a:r>
            <a:r>
              <a:rPr kumimoji="1" lang="ja-JP" altLang="en-US" sz="800" dirty="0">
                <a:latin typeface="+mn-ea"/>
              </a:rPr>
              <a:t>．サブ見出し</a:t>
            </a:r>
          </a:p>
        </p:txBody>
      </p:sp>
      <p:cxnSp>
        <p:nvCxnSpPr>
          <p:cNvPr id="46" name="直線コネクタ 45">
            <a:extLst>
              <a:ext uri="{FF2B5EF4-FFF2-40B4-BE49-F238E27FC236}">
                <a16:creationId xmlns:a16="http://schemas.microsoft.com/office/drawing/2014/main" id="{95949537-C9D6-4E3D-A8B7-BBF66442B627}"/>
              </a:ext>
            </a:extLst>
          </p:cNvPr>
          <p:cNvCxnSpPr>
            <a:cxnSpLocks/>
            <a:stCxn id="44" idx="1"/>
          </p:cNvCxnSpPr>
          <p:nvPr/>
        </p:nvCxnSpPr>
        <p:spPr>
          <a:xfrm flipH="1">
            <a:off x="2223083" y="2918153"/>
            <a:ext cx="885016" cy="173687"/>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1C7638C5-FD47-4322-B402-5F6DC073B819}"/>
              </a:ext>
            </a:extLst>
          </p:cNvPr>
          <p:cNvCxnSpPr>
            <a:cxnSpLocks/>
            <a:stCxn id="61" idx="1"/>
          </p:cNvCxnSpPr>
          <p:nvPr/>
        </p:nvCxnSpPr>
        <p:spPr>
          <a:xfrm flipH="1">
            <a:off x="2600685" y="3683320"/>
            <a:ext cx="507414" cy="430498"/>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DDC5AA75-849C-4B63-80A1-D6D6B36E1CD9}"/>
              </a:ext>
            </a:extLst>
          </p:cNvPr>
          <p:cNvSpPr txBox="1"/>
          <p:nvPr/>
        </p:nvSpPr>
        <p:spPr>
          <a:xfrm>
            <a:off x="3108099" y="3575598"/>
            <a:ext cx="1031051" cy="215444"/>
          </a:xfrm>
          <a:prstGeom prst="rect">
            <a:avLst/>
          </a:prstGeom>
          <a:noFill/>
        </p:spPr>
        <p:txBody>
          <a:bodyPr wrap="square" rtlCol="0">
            <a:spAutoFit/>
          </a:bodyPr>
          <a:lstStyle/>
          <a:p>
            <a:r>
              <a:rPr kumimoji="1" lang="en-US" altLang="ja-JP" sz="800" dirty="0">
                <a:latin typeface="+mn-ea"/>
              </a:rPr>
              <a:t>07</a:t>
            </a:r>
            <a:r>
              <a:rPr kumimoji="1" lang="ja-JP" altLang="en-US" sz="800" dirty="0">
                <a:latin typeface="+mn-ea"/>
              </a:rPr>
              <a:t>．購入ボタン</a:t>
            </a:r>
          </a:p>
        </p:txBody>
      </p:sp>
      <p:cxnSp>
        <p:nvCxnSpPr>
          <p:cNvPr id="62" name="直線コネクタ 61">
            <a:extLst>
              <a:ext uri="{FF2B5EF4-FFF2-40B4-BE49-F238E27FC236}">
                <a16:creationId xmlns:a16="http://schemas.microsoft.com/office/drawing/2014/main" id="{B280E8D4-82EB-44B0-AF4A-2E8CD56D7394}"/>
              </a:ext>
            </a:extLst>
          </p:cNvPr>
          <p:cNvCxnSpPr>
            <a:cxnSpLocks/>
            <a:stCxn id="63" idx="1"/>
          </p:cNvCxnSpPr>
          <p:nvPr/>
        </p:nvCxnSpPr>
        <p:spPr>
          <a:xfrm flipH="1" flipV="1">
            <a:off x="1736521" y="4185990"/>
            <a:ext cx="1371578" cy="334523"/>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63" name="テキスト ボックス 62">
            <a:extLst>
              <a:ext uri="{FF2B5EF4-FFF2-40B4-BE49-F238E27FC236}">
                <a16:creationId xmlns:a16="http://schemas.microsoft.com/office/drawing/2014/main" id="{EF43E2CF-5978-467D-B81D-2B39DFA17DC1}"/>
              </a:ext>
            </a:extLst>
          </p:cNvPr>
          <p:cNvSpPr txBox="1"/>
          <p:nvPr/>
        </p:nvSpPr>
        <p:spPr>
          <a:xfrm>
            <a:off x="3108099" y="4412791"/>
            <a:ext cx="1031051" cy="215444"/>
          </a:xfrm>
          <a:prstGeom prst="rect">
            <a:avLst/>
          </a:prstGeom>
          <a:noFill/>
        </p:spPr>
        <p:txBody>
          <a:bodyPr wrap="square" rtlCol="0">
            <a:spAutoFit/>
          </a:bodyPr>
          <a:lstStyle/>
          <a:p>
            <a:r>
              <a:rPr kumimoji="1" lang="en-US" altLang="ja-JP" sz="800" dirty="0">
                <a:latin typeface="+mn-ea"/>
              </a:rPr>
              <a:t>08</a:t>
            </a:r>
            <a:r>
              <a:rPr kumimoji="1" lang="ja-JP" altLang="en-US" sz="800" dirty="0">
                <a:latin typeface="+mn-ea"/>
              </a:rPr>
              <a:t>．やめるボタン</a:t>
            </a:r>
          </a:p>
        </p:txBody>
      </p:sp>
      <p:sp>
        <p:nvSpPr>
          <p:cNvPr id="64" name="テキスト ボックス 63">
            <a:extLst>
              <a:ext uri="{FF2B5EF4-FFF2-40B4-BE49-F238E27FC236}">
                <a16:creationId xmlns:a16="http://schemas.microsoft.com/office/drawing/2014/main" id="{7772149A-7AAB-453E-AE21-D742F084DAE4}"/>
              </a:ext>
            </a:extLst>
          </p:cNvPr>
          <p:cNvSpPr txBox="1"/>
          <p:nvPr/>
        </p:nvSpPr>
        <p:spPr>
          <a:xfrm>
            <a:off x="4389639" y="4304705"/>
            <a:ext cx="1277914" cy="253916"/>
          </a:xfrm>
          <a:prstGeom prst="rect">
            <a:avLst/>
          </a:prstGeom>
          <a:noFill/>
        </p:spPr>
        <p:txBody>
          <a:bodyPr wrap="none" rtlCol="0">
            <a:spAutoFit/>
          </a:bodyPr>
          <a:lstStyle/>
          <a:p>
            <a:r>
              <a:rPr kumimoji="1" lang="en-US" altLang="ja-JP" sz="1050" b="1" dirty="0"/>
              <a:t>08</a:t>
            </a:r>
            <a:r>
              <a:rPr kumimoji="1" lang="ja-JP" altLang="en-US" sz="1050" b="1" dirty="0"/>
              <a:t>．やめるボタン</a:t>
            </a:r>
          </a:p>
        </p:txBody>
      </p:sp>
      <p:sp>
        <p:nvSpPr>
          <p:cNvPr id="65" name="テキスト ボックス 64">
            <a:extLst>
              <a:ext uri="{FF2B5EF4-FFF2-40B4-BE49-F238E27FC236}">
                <a16:creationId xmlns:a16="http://schemas.microsoft.com/office/drawing/2014/main" id="{10B1CDE2-578E-447C-BA03-ED3BB9B776A2}"/>
              </a:ext>
            </a:extLst>
          </p:cNvPr>
          <p:cNvSpPr txBox="1"/>
          <p:nvPr/>
        </p:nvSpPr>
        <p:spPr>
          <a:xfrm>
            <a:off x="4574850" y="4581704"/>
            <a:ext cx="3005951" cy="246221"/>
          </a:xfrm>
          <a:prstGeom prst="rect">
            <a:avLst/>
          </a:prstGeom>
          <a:noFill/>
        </p:spPr>
        <p:txBody>
          <a:bodyPr wrap="none" rtlCol="0">
            <a:spAutoFit/>
          </a:bodyPr>
          <a:lstStyle/>
          <a:p>
            <a:r>
              <a:rPr kumimoji="1" lang="ja-JP" altLang="en-US" sz="1000" dirty="0"/>
              <a:t>こうにゅうをやめてウィンドウを閉じるボタン。</a:t>
            </a:r>
            <a:endParaRPr kumimoji="1" lang="en-US" altLang="ja-JP" sz="1000" dirty="0"/>
          </a:p>
        </p:txBody>
      </p:sp>
    </p:spTree>
    <p:extLst>
      <p:ext uri="{BB962C8B-B14F-4D97-AF65-F5344CB8AC3E}">
        <p14:creationId xmlns:p14="http://schemas.microsoft.com/office/powerpoint/2010/main" val="2194633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descr="ブルー, 駐車場, 駐車, ストリート が含まれている画像&#10;&#10;自動的に生成された説明">
            <a:extLst>
              <a:ext uri="{FF2B5EF4-FFF2-40B4-BE49-F238E27FC236}">
                <a16:creationId xmlns:a16="http://schemas.microsoft.com/office/drawing/2014/main" id="{2748BEB9-6183-4FCC-A1F0-1D4DFA131E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616" y="1105341"/>
            <a:ext cx="2145531" cy="3808120"/>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11</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1989647" cy="276999"/>
          </a:xfrm>
          <a:prstGeom prst="rect">
            <a:avLst/>
          </a:prstGeom>
          <a:noFill/>
        </p:spPr>
        <p:txBody>
          <a:bodyPr wrap="none" rtlCol="0">
            <a:spAutoFit/>
          </a:bodyPr>
          <a:lstStyle/>
          <a:p>
            <a:r>
              <a:rPr kumimoji="1" lang="ja-JP" altLang="en-US" sz="1200" b="1" dirty="0"/>
              <a:t>○</a:t>
            </a:r>
            <a:r>
              <a:rPr kumimoji="1" lang="en-US" altLang="ja-JP" sz="1200" b="1" dirty="0"/>
              <a:t>sh300</a:t>
            </a:r>
            <a:r>
              <a:rPr kumimoji="1" lang="ja-JP" altLang="en-US" sz="1200" b="1" dirty="0"/>
              <a:t>．分解トップ画面</a:t>
            </a:r>
          </a:p>
        </p:txBody>
      </p:sp>
      <p:cxnSp>
        <p:nvCxnSpPr>
          <p:cNvPr id="31" name="直線コネクタ 30">
            <a:extLst>
              <a:ext uri="{FF2B5EF4-FFF2-40B4-BE49-F238E27FC236}">
                <a16:creationId xmlns:a16="http://schemas.microsoft.com/office/drawing/2014/main" id="{AED5CA29-B6FA-4441-8FF5-311980D9ACA8}"/>
              </a:ext>
            </a:extLst>
          </p:cNvPr>
          <p:cNvCxnSpPr>
            <a:cxnSpLocks/>
            <a:stCxn id="43" idx="1"/>
          </p:cNvCxnSpPr>
          <p:nvPr/>
        </p:nvCxnSpPr>
        <p:spPr>
          <a:xfrm flipH="1">
            <a:off x="2323751" y="1324477"/>
            <a:ext cx="784348" cy="258895"/>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B4BD3129-1DD8-4FCC-919D-4BF51F1F477A}"/>
              </a:ext>
            </a:extLst>
          </p:cNvPr>
          <p:cNvSpPr txBox="1"/>
          <p:nvPr/>
        </p:nvSpPr>
        <p:spPr>
          <a:xfrm>
            <a:off x="3108099" y="1216755"/>
            <a:ext cx="1031051" cy="215444"/>
          </a:xfrm>
          <a:prstGeom prst="rect">
            <a:avLst/>
          </a:prstGeom>
          <a:noFill/>
        </p:spPr>
        <p:txBody>
          <a:bodyPr wrap="none" rtlCol="0">
            <a:spAutoFit/>
          </a:bodyPr>
          <a:lstStyle/>
          <a:p>
            <a:r>
              <a:rPr kumimoji="1" lang="en-US" altLang="ja-JP" sz="800" dirty="0">
                <a:latin typeface="+mn-ea"/>
              </a:rPr>
              <a:t>01</a:t>
            </a:r>
            <a:r>
              <a:rPr kumimoji="1" lang="ja-JP" altLang="en-US" sz="800" dirty="0">
                <a:latin typeface="+mn-ea"/>
              </a:rPr>
              <a:t>．ページ見出し</a:t>
            </a:r>
            <a:endParaRPr kumimoji="1" lang="en-US" altLang="ja-JP" sz="800" dirty="0">
              <a:latin typeface="+mn-ea"/>
            </a:endParaRP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857927" cy="253916"/>
          </a:xfrm>
          <a:prstGeom prst="rect">
            <a:avLst/>
          </a:prstGeom>
          <a:noFill/>
        </p:spPr>
        <p:txBody>
          <a:bodyPr wrap="none" rtlCol="0">
            <a:spAutoFit/>
          </a:bodyPr>
          <a:lstStyle/>
          <a:p>
            <a:r>
              <a:rPr kumimoji="1" lang="ja-JP" altLang="en-US" sz="1050" b="1" dirty="0"/>
              <a:t>・類似画面</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3264035" cy="553998"/>
          </a:xfrm>
          <a:prstGeom prst="rect">
            <a:avLst/>
          </a:prstGeom>
          <a:noFill/>
        </p:spPr>
        <p:txBody>
          <a:bodyPr wrap="none" rtlCol="0">
            <a:spAutoFit/>
          </a:bodyPr>
          <a:lstStyle/>
          <a:p>
            <a:r>
              <a:rPr kumimoji="1" lang="ja-JP" altLang="en-US" sz="1000" dirty="0">
                <a:latin typeface="+mn-ea"/>
              </a:rPr>
              <a:t>画面の下部が強化画面の</a:t>
            </a:r>
            <a:r>
              <a:rPr kumimoji="1" lang="en-US" altLang="ja-JP" sz="1000" dirty="0">
                <a:latin typeface="+mn-ea"/>
              </a:rPr>
              <a:t>tr120.</a:t>
            </a:r>
            <a:r>
              <a:rPr kumimoji="1" lang="ja-JP" altLang="en-US" sz="1000" dirty="0">
                <a:latin typeface="+mn-ea"/>
              </a:rPr>
              <a:t>強化素材選択と同じ。</a:t>
            </a:r>
            <a:endParaRPr kumimoji="1" lang="en-US" altLang="ja-JP" sz="1000" dirty="0">
              <a:latin typeface="+mn-ea"/>
            </a:endParaRPr>
          </a:p>
          <a:p>
            <a:r>
              <a:rPr kumimoji="1" lang="ja-JP" altLang="en-US" sz="1000" dirty="0">
                <a:latin typeface="+mn-ea"/>
              </a:rPr>
              <a:t>上部の表示が変わる。</a:t>
            </a:r>
            <a:endParaRPr kumimoji="1" lang="en-US" altLang="ja-JP" sz="1000" dirty="0">
              <a:latin typeface="+mn-ea"/>
            </a:endParaRPr>
          </a:p>
          <a:p>
            <a:r>
              <a:rPr kumimoji="1" lang="en-US" altLang="ja-JP" sz="1000" b="1" dirty="0">
                <a:solidFill>
                  <a:srgbClr val="00B050"/>
                </a:solidFill>
                <a:latin typeface="+mn-ea"/>
              </a:rPr>
              <a:t>【GP01】</a:t>
            </a:r>
            <a:r>
              <a:rPr kumimoji="1" lang="ja-JP" altLang="en-US" sz="1000" b="1" dirty="0">
                <a:solidFill>
                  <a:srgbClr val="00B050"/>
                </a:solidFill>
                <a:latin typeface="+mn-ea"/>
              </a:rPr>
              <a:t>強化画面仕様</a:t>
            </a:r>
            <a:r>
              <a:rPr kumimoji="1" lang="en-US" altLang="ja-JP" sz="1000" b="1" dirty="0">
                <a:solidFill>
                  <a:srgbClr val="00B050"/>
                </a:solidFill>
                <a:latin typeface="+mn-ea"/>
              </a:rPr>
              <a:t>_</a:t>
            </a:r>
            <a:r>
              <a:rPr kumimoji="1" lang="ja-JP" altLang="en-US" sz="1000" b="1" dirty="0">
                <a:solidFill>
                  <a:srgbClr val="00B050"/>
                </a:solidFill>
                <a:latin typeface="+mn-ea"/>
              </a:rPr>
              <a:t>［日付］</a:t>
            </a:r>
            <a:r>
              <a:rPr kumimoji="1" lang="en-US" altLang="ja-JP" sz="1000" b="1" dirty="0">
                <a:solidFill>
                  <a:srgbClr val="00B050"/>
                </a:solidFill>
                <a:latin typeface="+mn-ea"/>
              </a:rPr>
              <a:t>.pptx</a:t>
            </a:r>
          </a:p>
        </p:txBody>
      </p:sp>
      <p:sp>
        <p:nvSpPr>
          <p:cNvPr id="51" name="テキスト ボックス 50">
            <a:extLst>
              <a:ext uri="{FF2B5EF4-FFF2-40B4-BE49-F238E27FC236}">
                <a16:creationId xmlns:a16="http://schemas.microsoft.com/office/drawing/2014/main" id="{4FB3E696-EC25-4DAF-83E5-A2727FD2D3E7}"/>
              </a:ext>
            </a:extLst>
          </p:cNvPr>
          <p:cNvSpPr txBox="1"/>
          <p:nvPr/>
        </p:nvSpPr>
        <p:spPr>
          <a:xfrm>
            <a:off x="4395631" y="1760343"/>
            <a:ext cx="1277914" cy="253916"/>
          </a:xfrm>
          <a:prstGeom prst="rect">
            <a:avLst/>
          </a:prstGeom>
          <a:noFill/>
        </p:spPr>
        <p:txBody>
          <a:bodyPr wrap="none" rtlCol="0">
            <a:spAutoFit/>
          </a:bodyPr>
          <a:lstStyle/>
          <a:p>
            <a:r>
              <a:rPr kumimoji="1" lang="en-US" altLang="ja-JP" sz="1050" b="1" dirty="0"/>
              <a:t>01</a:t>
            </a:r>
            <a:r>
              <a:rPr kumimoji="1" lang="ja-JP" altLang="en-US" sz="1050" b="1" dirty="0"/>
              <a:t>．ページ見出し</a:t>
            </a:r>
          </a:p>
        </p:txBody>
      </p:sp>
      <p:sp>
        <p:nvSpPr>
          <p:cNvPr id="52" name="テキスト ボックス 51">
            <a:extLst>
              <a:ext uri="{FF2B5EF4-FFF2-40B4-BE49-F238E27FC236}">
                <a16:creationId xmlns:a16="http://schemas.microsoft.com/office/drawing/2014/main" id="{56AEFF69-20DE-4BD5-8129-AC9EDD1D2E6B}"/>
              </a:ext>
            </a:extLst>
          </p:cNvPr>
          <p:cNvSpPr txBox="1"/>
          <p:nvPr/>
        </p:nvSpPr>
        <p:spPr>
          <a:xfrm>
            <a:off x="4580842" y="2009309"/>
            <a:ext cx="1723549" cy="246221"/>
          </a:xfrm>
          <a:prstGeom prst="rect">
            <a:avLst/>
          </a:prstGeom>
          <a:noFill/>
        </p:spPr>
        <p:txBody>
          <a:bodyPr wrap="none" rtlCol="0">
            <a:spAutoFit/>
          </a:bodyPr>
          <a:lstStyle/>
          <a:p>
            <a:r>
              <a:rPr kumimoji="1" lang="ja-JP" altLang="en-US" sz="1000" dirty="0"/>
              <a:t>ページ見出しのテキスト。</a:t>
            </a:r>
            <a:endParaRPr kumimoji="1" lang="en-US" altLang="ja-JP" sz="1000" dirty="0"/>
          </a:p>
        </p:txBody>
      </p:sp>
      <p:cxnSp>
        <p:nvCxnSpPr>
          <p:cNvPr id="18" name="直線コネクタ 17">
            <a:extLst>
              <a:ext uri="{FF2B5EF4-FFF2-40B4-BE49-F238E27FC236}">
                <a16:creationId xmlns:a16="http://schemas.microsoft.com/office/drawing/2014/main" id="{D4397AEC-A57E-418E-8223-D9F88CB2C4DF}"/>
              </a:ext>
            </a:extLst>
          </p:cNvPr>
          <p:cNvCxnSpPr>
            <a:cxnSpLocks/>
            <a:stCxn id="19" idx="1"/>
          </p:cNvCxnSpPr>
          <p:nvPr/>
        </p:nvCxnSpPr>
        <p:spPr>
          <a:xfrm flipH="1">
            <a:off x="2902591" y="1577416"/>
            <a:ext cx="205508" cy="107722"/>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D8123E67-D925-409B-B922-F75257E120BE}"/>
              </a:ext>
            </a:extLst>
          </p:cNvPr>
          <p:cNvSpPr txBox="1"/>
          <p:nvPr/>
        </p:nvSpPr>
        <p:spPr>
          <a:xfrm>
            <a:off x="3108099" y="1469694"/>
            <a:ext cx="1031051" cy="215444"/>
          </a:xfrm>
          <a:prstGeom prst="rect">
            <a:avLst/>
          </a:prstGeom>
          <a:noFill/>
        </p:spPr>
        <p:txBody>
          <a:bodyPr wrap="none" rtlCol="0">
            <a:spAutoFit/>
          </a:bodyPr>
          <a:lstStyle/>
          <a:p>
            <a:r>
              <a:rPr kumimoji="1" lang="en-US" altLang="ja-JP" sz="800" dirty="0">
                <a:latin typeface="+mn-ea"/>
              </a:rPr>
              <a:t>02</a:t>
            </a:r>
            <a:r>
              <a:rPr kumimoji="1" lang="ja-JP" altLang="en-US" sz="800" dirty="0">
                <a:latin typeface="+mn-ea"/>
              </a:rPr>
              <a:t>．もどるボタン</a:t>
            </a:r>
            <a:endParaRPr kumimoji="1" lang="en-US" altLang="ja-JP" sz="800" dirty="0">
              <a:latin typeface="+mn-ea"/>
            </a:endParaRPr>
          </a:p>
        </p:txBody>
      </p:sp>
      <p:cxnSp>
        <p:nvCxnSpPr>
          <p:cNvPr id="21" name="直線コネクタ 20">
            <a:extLst>
              <a:ext uri="{FF2B5EF4-FFF2-40B4-BE49-F238E27FC236}">
                <a16:creationId xmlns:a16="http://schemas.microsoft.com/office/drawing/2014/main" id="{619E5E4C-62C7-46DB-B65F-CCB714AC8477}"/>
              </a:ext>
            </a:extLst>
          </p:cNvPr>
          <p:cNvCxnSpPr>
            <a:cxnSpLocks/>
            <a:stCxn id="22" idx="1"/>
          </p:cNvCxnSpPr>
          <p:nvPr/>
        </p:nvCxnSpPr>
        <p:spPr>
          <a:xfrm flipH="1">
            <a:off x="2484231" y="1842847"/>
            <a:ext cx="623868" cy="157709"/>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4F3D97FB-FCCE-4B2F-8FBE-D78F442E806F}"/>
              </a:ext>
            </a:extLst>
          </p:cNvPr>
          <p:cNvSpPr txBox="1"/>
          <p:nvPr/>
        </p:nvSpPr>
        <p:spPr>
          <a:xfrm>
            <a:off x="3108099" y="1735125"/>
            <a:ext cx="1031051" cy="215444"/>
          </a:xfrm>
          <a:prstGeom prst="rect">
            <a:avLst/>
          </a:prstGeom>
          <a:noFill/>
        </p:spPr>
        <p:txBody>
          <a:bodyPr wrap="none" rtlCol="0">
            <a:spAutoFit/>
          </a:bodyPr>
          <a:lstStyle/>
          <a:p>
            <a:r>
              <a:rPr kumimoji="1" lang="en-US" altLang="ja-JP" sz="800" dirty="0">
                <a:latin typeface="+mn-ea"/>
              </a:rPr>
              <a:t>03</a:t>
            </a:r>
            <a:r>
              <a:rPr kumimoji="1" lang="ja-JP" altLang="en-US" sz="800" dirty="0">
                <a:latin typeface="+mn-ea"/>
              </a:rPr>
              <a:t>．ポイント状況</a:t>
            </a:r>
            <a:endParaRPr kumimoji="1" lang="en-US" altLang="ja-JP" sz="800" dirty="0">
              <a:latin typeface="+mn-ea"/>
            </a:endParaRPr>
          </a:p>
        </p:txBody>
      </p:sp>
      <p:sp>
        <p:nvSpPr>
          <p:cNvPr id="24" name="テキスト ボックス 23">
            <a:extLst>
              <a:ext uri="{FF2B5EF4-FFF2-40B4-BE49-F238E27FC236}">
                <a16:creationId xmlns:a16="http://schemas.microsoft.com/office/drawing/2014/main" id="{A623256E-D426-4336-A238-DC9A6A21866E}"/>
              </a:ext>
            </a:extLst>
          </p:cNvPr>
          <p:cNvSpPr txBox="1"/>
          <p:nvPr/>
        </p:nvSpPr>
        <p:spPr>
          <a:xfrm>
            <a:off x="3108099" y="2000556"/>
            <a:ext cx="1031051" cy="215444"/>
          </a:xfrm>
          <a:prstGeom prst="rect">
            <a:avLst/>
          </a:prstGeom>
          <a:noFill/>
        </p:spPr>
        <p:txBody>
          <a:bodyPr wrap="none" rtlCol="0">
            <a:spAutoFit/>
          </a:bodyPr>
          <a:lstStyle/>
          <a:p>
            <a:r>
              <a:rPr kumimoji="1" lang="en-US" altLang="ja-JP" sz="800" dirty="0">
                <a:latin typeface="+mn-ea"/>
              </a:rPr>
              <a:t>04</a:t>
            </a:r>
            <a:r>
              <a:rPr kumimoji="1" lang="ja-JP" altLang="en-US" sz="800" dirty="0">
                <a:latin typeface="+mn-ea"/>
              </a:rPr>
              <a:t>．ポイント期間</a:t>
            </a:r>
            <a:endParaRPr kumimoji="1" lang="en-US" altLang="ja-JP" sz="800" dirty="0">
              <a:latin typeface="+mn-ea"/>
            </a:endParaRPr>
          </a:p>
        </p:txBody>
      </p:sp>
      <p:cxnSp>
        <p:nvCxnSpPr>
          <p:cNvPr id="25" name="直線コネクタ 24">
            <a:extLst>
              <a:ext uri="{FF2B5EF4-FFF2-40B4-BE49-F238E27FC236}">
                <a16:creationId xmlns:a16="http://schemas.microsoft.com/office/drawing/2014/main" id="{31390D2B-4616-4CEC-A7E1-582142739851}"/>
              </a:ext>
            </a:extLst>
          </p:cNvPr>
          <p:cNvCxnSpPr>
            <a:cxnSpLocks/>
            <a:stCxn id="24" idx="1"/>
          </p:cNvCxnSpPr>
          <p:nvPr/>
        </p:nvCxnSpPr>
        <p:spPr>
          <a:xfrm flipH="1">
            <a:off x="2416029" y="2108278"/>
            <a:ext cx="692070" cy="10176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0739AF81-4378-4BDC-BFD6-7364C37EF7D2}"/>
              </a:ext>
            </a:extLst>
          </p:cNvPr>
          <p:cNvSpPr txBox="1"/>
          <p:nvPr/>
        </p:nvSpPr>
        <p:spPr>
          <a:xfrm>
            <a:off x="3108099" y="2286001"/>
            <a:ext cx="1236236" cy="215444"/>
          </a:xfrm>
          <a:prstGeom prst="rect">
            <a:avLst/>
          </a:prstGeom>
          <a:noFill/>
        </p:spPr>
        <p:txBody>
          <a:bodyPr wrap="none" rtlCol="0">
            <a:spAutoFit/>
          </a:bodyPr>
          <a:lstStyle/>
          <a:p>
            <a:r>
              <a:rPr kumimoji="1" lang="en-US" altLang="ja-JP" sz="800" dirty="0">
                <a:latin typeface="+mn-ea"/>
              </a:rPr>
              <a:t>05</a:t>
            </a:r>
            <a:r>
              <a:rPr kumimoji="1" lang="ja-JP" altLang="en-US" sz="800" dirty="0">
                <a:latin typeface="+mn-ea"/>
              </a:rPr>
              <a:t>．次のアイテム表示</a:t>
            </a:r>
            <a:endParaRPr kumimoji="1" lang="en-US" altLang="ja-JP" sz="800" dirty="0">
              <a:latin typeface="+mn-ea"/>
            </a:endParaRPr>
          </a:p>
        </p:txBody>
      </p:sp>
      <p:cxnSp>
        <p:nvCxnSpPr>
          <p:cNvPr id="30" name="直線コネクタ 29">
            <a:extLst>
              <a:ext uri="{FF2B5EF4-FFF2-40B4-BE49-F238E27FC236}">
                <a16:creationId xmlns:a16="http://schemas.microsoft.com/office/drawing/2014/main" id="{69DEB705-D09A-469C-A574-5D48D51CEE05}"/>
              </a:ext>
            </a:extLst>
          </p:cNvPr>
          <p:cNvCxnSpPr>
            <a:cxnSpLocks/>
            <a:stCxn id="29" idx="1"/>
          </p:cNvCxnSpPr>
          <p:nvPr/>
        </p:nvCxnSpPr>
        <p:spPr>
          <a:xfrm flipH="1">
            <a:off x="2115189" y="2393723"/>
            <a:ext cx="992910" cy="209488"/>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1C548CD1-5348-4F7A-9533-58D8BF42DE92}"/>
              </a:ext>
            </a:extLst>
          </p:cNvPr>
          <p:cNvSpPr txBox="1"/>
          <p:nvPr/>
        </p:nvSpPr>
        <p:spPr>
          <a:xfrm>
            <a:off x="3108098" y="2673212"/>
            <a:ext cx="1133644" cy="215444"/>
          </a:xfrm>
          <a:prstGeom prst="rect">
            <a:avLst/>
          </a:prstGeom>
          <a:noFill/>
        </p:spPr>
        <p:txBody>
          <a:bodyPr wrap="none" rtlCol="0">
            <a:spAutoFit/>
          </a:bodyPr>
          <a:lstStyle/>
          <a:p>
            <a:r>
              <a:rPr kumimoji="1" lang="en-US" altLang="ja-JP" sz="800" dirty="0">
                <a:latin typeface="+mn-ea"/>
              </a:rPr>
              <a:t>06</a:t>
            </a:r>
            <a:r>
              <a:rPr kumimoji="1" lang="ja-JP" altLang="en-US" sz="800" dirty="0">
                <a:latin typeface="+mn-ea"/>
              </a:rPr>
              <a:t>．報酬確認ボタン</a:t>
            </a:r>
            <a:endParaRPr kumimoji="1" lang="en-US" altLang="ja-JP" sz="800" dirty="0">
              <a:latin typeface="+mn-ea"/>
            </a:endParaRPr>
          </a:p>
        </p:txBody>
      </p:sp>
      <p:cxnSp>
        <p:nvCxnSpPr>
          <p:cNvPr id="34" name="直線コネクタ 33">
            <a:extLst>
              <a:ext uri="{FF2B5EF4-FFF2-40B4-BE49-F238E27FC236}">
                <a16:creationId xmlns:a16="http://schemas.microsoft.com/office/drawing/2014/main" id="{DB6AB200-EF44-41F2-B847-047AA3B5039D}"/>
              </a:ext>
            </a:extLst>
          </p:cNvPr>
          <p:cNvCxnSpPr>
            <a:cxnSpLocks/>
            <a:stCxn id="33" idx="1"/>
          </p:cNvCxnSpPr>
          <p:nvPr/>
        </p:nvCxnSpPr>
        <p:spPr>
          <a:xfrm flipH="1">
            <a:off x="2796164" y="2780934"/>
            <a:ext cx="311934" cy="107722"/>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83B762D1-5A2B-4F61-A76E-185825FE8A85}"/>
              </a:ext>
            </a:extLst>
          </p:cNvPr>
          <p:cNvSpPr txBox="1"/>
          <p:nvPr/>
        </p:nvSpPr>
        <p:spPr>
          <a:xfrm>
            <a:off x="3108098" y="3290888"/>
            <a:ext cx="1031051" cy="215444"/>
          </a:xfrm>
          <a:prstGeom prst="rect">
            <a:avLst/>
          </a:prstGeom>
          <a:noFill/>
        </p:spPr>
        <p:txBody>
          <a:bodyPr wrap="none" rtlCol="0">
            <a:spAutoFit/>
          </a:bodyPr>
          <a:lstStyle/>
          <a:p>
            <a:r>
              <a:rPr kumimoji="1" lang="en-US" altLang="ja-JP" sz="800" dirty="0">
                <a:latin typeface="+mn-ea"/>
              </a:rPr>
              <a:t>07</a:t>
            </a:r>
            <a:r>
              <a:rPr kumimoji="1" lang="ja-JP" altLang="en-US" sz="800" dirty="0">
                <a:latin typeface="+mn-ea"/>
              </a:rPr>
              <a:t>．カードリスト</a:t>
            </a:r>
            <a:endParaRPr kumimoji="1" lang="en-US" altLang="ja-JP" sz="800" dirty="0">
              <a:latin typeface="+mn-ea"/>
            </a:endParaRPr>
          </a:p>
        </p:txBody>
      </p:sp>
      <p:cxnSp>
        <p:nvCxnSpPr>
          <p:cNvPr id="36" name="直線コネクタ 35">
            <a:extLst>
              <a:ext uri="{FF2B5EF4-FFF2-40B4-BE49-F238E27FC236}">
                <a16:creationId xmlns:a16="http://schemas.microsoft.com/office/drawing/2014/main" id="{CD844997-54B8-4285-9C0B-218392513E7A}"/>
              </a:ext>
            </a:extLst>
          </p:cNvPr>
          <p:cNvCxnSpPr>
            <a:cxnSpLocks/>
            <a:stCxn id="35" idx="1"/>
          </p:cNvCxnSpPr>
          <p:nvPr/>
        </p:nvCxnSpPr>
        <p:spPr>
          <a:xfrm flipH="1">
            <a:off x="2736190" y="3398610"/>
            <a:ext cx="371908" cy="107722"/>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1AAC2E93-188F-47D4-9C66-0ADAC899F1B3}"/>
              </a:ext>
            </a:extLst>
          </p:cNvPr>
          <p:cNvSpPr txBox="1"/>
          <p:nvPr/>
        </p:nvSpPr>
        <p:spPr>
          <a:xfrm>
            <a:off x="4395631" y="2326645"/>
            <a:ext cx="1277914" cy="253916"/>
          </a:xfrm>
          <a:prstGeom prst="rect">
            <a:avLst/>
          </a:prstGeom>
          <a:noFill/>
        </p:spPr>
        <p:txBody>
          <a:bodyPr wrap="none" rtlCol="0">
            <a:spAutoFit/>
          </a:bodyPr>
          <a:lstStyle/>
          <a:p>
            <a:r>
              <a:rPr kumimoji="1" lang="en-US" altLang="ja-JP" sz="1050" b="1" dirty="0"/>
              <a:t>02</a:t>
            </a:r>
            <a:r>
              <a:rPr kumimoji="1" lang="ja-JP" altLang="en-US" sz="1050" b="1" dirty="0"/>
              <a:t>．もどるボタン</a:t>
            </a:r>
          </a:p>
        </p:txBody>
      </p:sp>
      <p:sp>
        <p:nvSpPr>
          <p:cNvPr id="39" name="テキスト ボックス 38">
            <a:extLst>
              <a:ext uri="{FF2B5EF4-FFF2-40B4-BE49-F238E27FC236}">
                <a16:creationId xmlns:a16="http://schemas.microsoft.com/office/drawing/2014/main" id="{D8E7ED21-D94F-4900-AB53-0966E0661CD7}"/>
              </a:ext>
            </a:extLst>
          </p:cNvPr>
          <p:cNvSpPr txBox="1"/>
          <p:nvPr/>
        </p:nvSpPr>
        <p:spPr>
          <a:xfrm>
            <a:off x="4580842" y="2585591"/>
            <a:ext cx="2108269" cy="246221"/>
          </a:xfrm>
          <a:prstGeom prst="rect">
            <a:avLst/>
          </a:prstGeom>
          <a:noFill/>
        </p:spPr>
        <p:txBody>
          <a:bodyPr wrap="none" rtlCol="0">
            <a:spAutoFit/>
          </a:bodyPr>
          <a:lstStyle/>
          <a:p>
            <a:r>
              <a:rPr kumimoji="1" lang="ja-JP" altLang="en-US" sz="1000" dirty="0"/>
              <a:t>ショップトップにもどるボタン。</a:t>
            </a:r>
            <a:endParaRPr kumimoji="1" lang="en-US" altLang="ja-JP" sz="1000" dirty="0"/>
          </a:p>
        </p:txBody>
      </p:sp>
      <p:sp>
        <p:nvSpPr>
          <p:cNvPr id="40" name="テキスト ボックス 39">
            <a:extLst>
              <a:ext uri="{FF2B5EF4-FFF2-40B4-BE49-F238E27FC236}">
                <a16:creationId xmlns:a16="http://schemas.microsoft.com/office/drawing/2014/main" id="{3E1BBA56-F140-40D0-AF82-8BFF39BBD10C}"/>
              </a:ext>
            </a:extLst>
          </p:cNvPr>
          <p:cNvSpPr txBox="1"/>
          <p:nvPr/>
        </p:nvSpPr>
        <p:spPr>
          <a:xfrm>
            <a:off x="4395631" y="2907957"/>
            <a:ext cx="1277914" cy="253916"/>
          </a:xfrm>
          <a:prstGeom prst="rect">
            <a:avLst/>
          </a:prstGeom>
          <a:noFill/>
        </p:spPr>
        <p:txBody>
          <a:bodyPr wrap="none" rtlCol="0">
            <a:spAutoFit/>
          </a:bodyPr>
          <a:lstStyle/>
          <a:p>
            <a:r>
              <a:rPr kumimoji="1" lang="en-US" altLang="ja-JP" sz="1050" b="1" dirty="0"/>
              <a:t>03</a:t>
            </a:r>
            <a:r>
              <a:rPr kumimoji="1" lang="ja-JP" altLang="en-US" sz="1050" b="1" dirty="0"/>
              <a:t>．ポイント状況</a:t>
            </a:r>
          </a:p>
        </p:txBody>
      </p:sp>
      <p:sp>
        <p:nvSpPr>
          <p:cNvPr id="41" name="テキスト ボックス 40">
            <a:extLst>
              <a:ext uri="{FF2B5EF4-FFF2-40B4-BE49-F238E27FC236}">
                <a16:creationId xmlns:a16="http://schemas.microsoft.com/office/drawing/2014/main" id="{CA9BFC87-62BC-4EC1-868A-F392CB185B6E}"/>
              </a:ext>
            </a:extLst>
          </p:cNvPr>
          <p:cNvSpPr txBox="1"/>
          <p:nvPr/>
        </p:nvSpPr>
        <p:spPr>
          <a:xfrm>
            <a:off x="4580842" y="3161121"/>
            <a:ext cx="4160113" cy="400110"/>
          </a:xfrm>
          <a:prstGeom prst="rect">
            <a:avLst/>
          </a:prstGeom>
          <a:noFill/>
        </p:spPr>
        <p:txBody>
          <a:bodyPr wrap="none" rtlCol="0">
            <a:spAutoFit/>
          </a:bodyPr>
          <a:lstStyle/>
          <a:p>
            <a:r>
              <a:rPr kumimoji="1" lang="ja-JP" altLang="en-US" sz="1000" dirty="0"/>
              <a:t>カードが選択されていくとその分加算されるポイントを加えたものが</a:t>
            </a:r>
            <a:endParaRPr kumimoji="1" lang="en-US" altLang="ja-JP" sz="1000" dirty="0"/>
          </a:p>
          <a:p>
            <a:r>
              <a:rPr kumimoji="1" lang="ja-JP" altLang="en-US" sz="1000" dirty="0"/>
              <a:t>右にリアルタイムで表示される。</a:t>
            </a:r>
            <a:endParaRPr kumimoji="1" lang="en-US" altLang="ja-JP" sz="1000" dirty="0"/>
          </a:p>
        </p:txBody>
      </p:sp>
      <p:sp>
        <p:nvSpPr>
          <p:cNvPr id="44" name="テキスト ボックス 43">
            <a:extLst>
              <a:ext uri="{FF2B5EF4-FFF2-40B4-BE49-F238E27FC236}">
                <a16:creationId xmlns:a16="http://schemas.microsoft.com/office/drawing/2014/main" id="{7704C3A9-ABDE-4656-AA75-952C581520F7}"/>
              </a:ext>
            </a:extLst>
          </p:cNvPr>
          <p:cNvSpPr txBox="1"/>
          <p:nvPr/>
        </p:nvSpPr>
        <p:spPr>
          <a:xfrm>
            <a:off x="4395631" y="3628277"/>
            <a:ext cx="1277914" cy="253916"/>
          </a:xfrm>
          <a:prstGeom prst="rect">
            <a:avLst/>
          </a:prstGeom>
          <a:noFill/>
        </p:spPr>
        <p:txBody>
          <a:bodyPr wrap="none" rtlCol="0">
            <a:spAutoFit/>
          </a:bodyPr>
          <a:lstStyle/>
          <a:p>
            <a:r>
              <a:rPr kumimoji="1" lang="en-US" altLang="ja-JP" sz="1050" b="1" dirty="0"/>
              <a:t>04</a:t>
            </a:r>
            <a:r>
              <a:rPr kumimoji="1" lang="ja-JP" altLang="en-US" sz="1050" b="1" dirty="0"/>
              <a:t>．ポイント期間</a:t>
            </a:r>
          </a:p>
        </p:txBody>
      </p:sp>
      <p:sp>
        <p:nvSpPr>
          <p:cNvPr id="45" name="テキスト ボックス 44">
            <a:extLst>
              <a:ext uri="{FF2B5EF4-FFF2-40B4-BE49-F238E27FC236}">
                <a16:creationId xmlns:a16="http://schemas.microsoft.com/office/drawing/2014/main" id="{89CB977C-5E2D-4B51-B528-00A61DBBA7C5}"/>
              </a:ext>
            </a:extLst>
          </p:cNvPr>
          <p:cNvSpPr txBox="1"/>
          <p:nvPr/>
        </p:nvSpPr>
        <p:spPr>
          <a:xfrm>
            <a:off x="4580842" y="3881321"/>
            <a:ext cx="3262432" cy="400110"/>
          </a:xfrm>
          <a:prstGeom prst="rect">
            <a:avLst/>
          </a:prstGeom>
          <a:noFill/>
        </p:spPr>
        <p:txBody>
          <a:bodyPr wrap="none" rtlCol="0">
            <a:spAutoFit/>
          </a:bodyPr>
          <a:lstStyle/>
          <a:p>
            <a:r>
              <a:rPr kumimoji="1" lang="en-US" altLang="ja-JP" sz="1000" dirty="0"/>
              <a:t>1</a:t>
            </a:r>
            <a:r>
              <a:rPr kumimoji="1" lang="ja-JP" altLang="en-US" sz="1000" dirty="0"/>
              <a:t>ヶ月おきにポイントがリセットされる。</a:t>
            </a:r>
            <a:endParaRPr kumimoji="1" lang="en-US" altLang="ja-JP" sz="1000" dirty="0"/>
          </a:p>
          <a:p>
            <a:r>
              <a:rPr kumimoji="1" lang="ja-JP" altLang="en-US" sz="1000" dirty="0"/>
              <a:t>その終了日時を表示する。（期間については要調整）</a:t>
            </a:r>
            <a:endParaRPr kumimoji="1" lang="en-US" altLang="ja-JP" sz="1000" dirty="0"/>
          </a:p>
        </p:txBody>
      </p:sp>
      <p:sp>
        <p:nvSpPr>
          <p:cNvPr id="46" name="テキスト ボックス 45">
            <a:extLst>
              <a:ext uri="{FF2B5EF4-FFF2-40B4-BE49-F238E27FC236}">
                <a16:creationId xmlns:a16="http://schemas.microsoft.com/office/drawing/2014/main" id="{31DC854C-EC21-40ED-AC87-DB4EA906D7FF}"/>
              </a:ext>
            </a:extLst>
          </p:cNvPr>
          <p:cNvSpPr txBox="1"/>
          <p:nvPr/>
        </p:nvSpPr>
        <p:spPr>
          <a:xfrm>
            <a:off x="4395631" y="4360929"/>
            <a:ext cx="1547218" cy="253916"/>
          </a:xfrm>
          <a:prstGeom prst="rect">
            <a:avLst/>
          </a:prstGeom>
          <a:noFill/>
        </p:spPr>
        <p:txBody>
          <a:bodyPr wrap="none" rtlCol="0">
            <a:spAutoFit/>
          </a:bodyPr>
          <a:lstStyle/>
          <a:p>
            <a:r>
              <a:rPr kumimoji="1" lang="en-US" altLang="ja-JP" sz="1050" b="1" dirty="0"/>
              <a:t>05</a:t>
            </a:r>
            <a:r>
              <a:rPr kumimoji="1" lang="ja-JP" altLang="en-US" sz="1050" b="1" dirty="0"/>
              <a:t>．次のアイテム表示</a:t>
            </a:r>
          </a:p>
        </p:txBody>
      </p:sp>
      <p:sp>
        <p:nvSpPr>
          <p:cNvPr id="47" name="テキスト ボックス 46">
            <a:extLst>
              <a:ext uri="{FF2B5EF4-FFF2-40B4-BE49-F238E27FC236}">
                <a16:creationId xmlns:a16="http://schemas.microsoft.com/office/drawing/2014/main" id="{35A1F02F-1B6B-4E31-8A1F-AC1AD1F58AA9}"/>
              </a:ext>
            </a:extLst>
          </p:cNvPr>
          <p:cNvSpPr txBox="1"/>
          <p:nvPr/>
        </p:nvSpPr>
        <p:spPr>
          <a:xfrm>
            <a:off x="4580842" y="4613106"/>
            <a:ext cx="3749744" cy="707886"/>
          </a:xfrm>
          <a:prstGeom prst="rect">
            <a:avLst/>
          </a:prstGeom>
          <a:noFill/>
        </p:spPr>
        <p:txBody>
          <a:bodyPr wrap="none" rtlCol="0">
            <a:spAutoFit/>
          </a:bodyPr>
          <a:lstStyle/>
          <a:p>
            <a:r>
              <a:rPr kumimoji="1" lang="ja-JP" altLang="en-US" sz="1000" dirty="0"/>
              <a:t>次のアイテムのアイコンと名前と個数、</a:t>
            </a:r>
            <a:endParaRPr kumimoji="1" lang="en-US" altLang="ja-JP" sz="1000" dirty="0"/>
          </a:p>
          <a:p>
            <a:r>
              <a:rPr kumimoji="1" lang="ja-JP" altLang="en-US" sz="1000" dirty="0"/>
              <a:t>そして獲得のためのポイントが表示される。</a:t>
            </a:r>
            <a:endParaRPr kumimoji="1" lang="en-US" altLang="ja-JP" sz="1000" dirty="0"/>
          </a:p>
          <a:p>
            <a:r>
              <a:rPr kumimoji="1" lang="en-US" altLang="ja-JP" sz="1000" dirty="0"/>
              <a:t>※</a:t>
            </a:r>
            <a:r>
              <a:rPr kumimoji="1" lang="ja-JP" altLang="en-US" sz="1000" dirty="0"/>
              <a:t>報酬リストは最後を過ぎると、</a:t>
            </a:r>
            <a:r>
              <a:rPr kumimoji="1" lang="en-US" altLang="ja-JP" sz="1000" dirty="0"/>
              <a:t>×</a:t>
            </a:r>
            <a:r>
              <a:rPr kumimoji="1" lang="ja-JP" altLang="en-US" sz="1000" dirty="0"/>
              <a:t>ポイントごとに同じものが</a:t>
            </a:r>
            <a:endParaRPr kumimoji="1" lang="en-US" altLang="ja-JP" sz="1000" dirty="0"/>
          </a:p>
          <a:p>
            <a:r>
              <a:rPr kumimoji="1" lang="ja-JP" altLang="en-US" sz="1000" dirty="0"/>
              <a:t>配られるというようになるので、無くなることはない想定。</a:t>
            </a:r>
            <a:endParaRPr kumimoji="1" lang="en-US" altLang="ja-JP" sz="1000" dirty="0"/>
          </a:p>
        </p:txBody>
      </p:sp>
      <p:sp>
        <p:nvSpPr>
          <p:cNvPr id="48" name="テキスト ボックス 47">
            <a:extLst>
              <a:ext uri="{FF2B5EF4-FFF2-40B4-BE49-F238E27FC236}">
                <a16:creationId xmlns:a16="http://schemas.microsoft.com/office/drawing/2014/main" id="{BC9EFFC2-2BAA-4F0F-998A-10B657873861}"/>
              </a:ext>
            </a:extLst>
          </p:cNvPr>
          <p:cNvSpPr txBox="1"/>
          <p:nvPr/>
        </p:nvSpPr>
        <p:spPr>
          <a:xfrm>
            <a:off x="4395631" y="5398751"/>
            <a:ext cx="1412566" cy="253916"/>
          </a:xfrm>
          <a:prstGeom prst="rect">
            <a:avLst/>
          </a:prstGeom>
          <a:noFill/>
        </p:spPr>
        <p:txBody>
          <a:bodyPr wrap="none" rtlCol="0">
            <a:spAutoFit/>
          </a:bodyPr>
          <a:lstStyle/>
          <a:p>
            <a:r>
              <a:rPr kumimoji="1" lang="en-US" altLang="ja-JP" sz="1050" b="1" dirty="0"/>
              <a:t>06</a:t>
            </a:r>
            <a:r>
              <a:rPr kumimoji="1" lang="ja-JP" altLang="en-US" sz="1050" b="1" dirty="0"/>
              <a:t>．報酬確認ボタン</a:t>
            </a:r>
          </a:p>
        </p:txBody>
      </p:sp>
      <p:sp>
        <p:nvSpPr>
          <p:cNvPr id="53" name="テキスト ボックス 52">
            <a:extLst>
              <a:ext uri="{FF2B5EF4-FFF2-40B4-BE49-F238E27FC236}">
                <a16:creationId xmlns:a16="http://schemas.microsoft.com/office/drawing/2014/main" id="{D5A7C145-CAF0-44FF-8346-0831B884D29F}"/>
              </a:ext>
            </a:extLst>
          </p:cNvPr>
          <p:cNvSpPr txBox="1"/>
          <p:nvPr/>
        </p:nvSpPr>
        <p:spPr>
          <a:xfrm>
            <a:off x="4580842" y="5652667"/>
            <a:ext cx="1980029" cy="246221"/>
          </a:xfrm>
          <a:prstGeom prst="rect">
            <a:avLst/>
          </a:prstGeom>
          <a:noFill/>
        </p:spPr>
        <p:txBody>
          <a:bodyPr wrap="none" rtlCol="0">
            <a:spAutoFit/>
          </a:bodyPr>
          <a:lstStyle/>
          <a:p>
            <a:r>
              <a:rPr kumimoji="1" lang="ja-JP" altLang="en-US" sz="1000" dirty="0"/>
              <a:t>報酬一覧が確認できるボタン。</a:t>
            </a:r>
            <a:endParaRPr kumimoji="1" lang="en-US" altLang="ja-JP" sz="1000" dirty="0"/>
          </a:p>
        </p:txBody>
      </p:sp>
      <p:sp>
        <p:nvSpPr>
          <p:cNvPr id="54" name="テキスト ボックス 53">
            <a:extLst>
              <a:ext uri="{FF2B5EF4-FFF2-40B4-BE49-F238E27FC236}">
                <a16:creationId xmlns:a16="http://schemas.microsoft.com/office/drawing/2014/main" id="{10851201-404E-4F2B-9D9D-2EF373093F04}"/>
              </a:ext>
            </a:extLst>
          </p:cNvPr>
          <p:cNvSpPr txBox="1"/>
          <p:nvPr/>
        </p:nvSpPr>
        <p:spPr>
          <a:xfrm>
            <a:off x="4395631" y="5951737"/>
            <a:ext cx="1277914" cy="253916"/>
          </a:xfrm>
          <a:prstGeom prst="rect">
            <a:avLst/>
          </a:prstGeom>
          <a:noFill/>
        </p:spPr>
        <p:txBody>
          <a:bodyPr wrap="none" rtlCol="0">
            <a:spAutoFit/>
          </a:bodyPr>
          <a:lstStyle/>
          <a:p>
            <a:r>
              <a:rPr kumimoji="1" lang="en-US" altLang="ja-JP" sz="1050" b="1" dirty="0"/>
              <a:t>07</a:t>
            </a:r>
            <a:r>
              <a:rPr kumimoji="1" lang="ja-JP" altLang="en-US" sz="1050" b="1" dirty="0"/>
              <a:t>．カードリスト</a:t>
            </a:r>
          </a:p>
        </p:txBody>
      </p:sp>
      <p:sp>
        <p:nvSpPr>
          <p:cNvPr id="55" name="テキスト ボックス 54">
            <a:extLst>
              <a:ext uri="{FF2B5EF4-FFF2-40B4-BE49-F238E27FC236}">
                <a16:creationId xmlns:a16="http://schemas.microsoft.com/office/drawing/2014/main" id="{D27D1EEC-E30B-4327-964D-572A3BDC0C65}"/>
              </a:ext>
            </a:extLst>
          </p:cNvPr>
          <p:cNvSpPr txBox="1"/>
          <p:nvPr/>
        </p:nvSpPr>
        <p:spPr>
          <a:xfrm>
            <a:off x="4580842" y="6205653"/>
            <a:ext cx="2108269" cy="246221"/>
          </a:xfrm>
          <a:prstGeom prst="rect">
            <a:avLst/>
          </a:prstGeom>
          <a:noFill/>
        </p:spPr>
        <p:txBody>
          <a:bodyPr wrap="none" rtlCol="0">
            <a:spAutoFit/>
          </a:bodyPr>
          <a:lstStyle/>
          <a:p>
            <a:r>
              <a:rPr kumimoji="1" lang="ja-JP" altLang="en-US" sz="1000" dirty="0"/>
              <a:t>前述の強化と同様の表示エリア。</a:t>
            </a:r>
            <a:endParaRPr kumimoji="1" lang="en-US" altLang="ja-JP" sz="1000" dirty="0"/>
          </a:p>
        </p:txBody>
      </p:sp>
    </p:spTree>
    <p:extLst>
      <p:ext uri="{BB962C8B-B14F-4D97-AF65-F5344CB8AC3E}">
        <p14:creationId xmlns:p14="http://schemas.microsoft.com/office/powerpoint/2010/main" val="2356781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図 55" descr="コンピュータ, 時計 が含まれている画像&#10;&#10;自動的に生成された説明">
            <a:extLst>
              <a:ext uri="{FF2B5EF4-FFF2-40B4-BE49-F238E27FC236}">
                <a16:creationId xmlns:a16="http://schemas.microsoft.com/office/drawing/2014/main" id="{FB571862-983B-4BA3-9381-205A26FC53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76" y="1105179"/>
            <a:ext cx="2148980" cy="3808119"/>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12</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1989647" cy="276999"/>
          </a:xfrm>
          <a:prstGeom prst="rect">
            <a:avLst/>
          </a:prstGeom>
          <a:noFill/>
        </p:spPr>
        <p:txBody>
          <a:bodyPr wrap="none" rtlCol="0">
            <a:spAutoFit/>
          </a:bodyPr>
          <a:lstStyle/>
          <a:p>
            <a:r>
              <a:rPr kumimoji="1" lang="ja-JP" altLang="en-US" sz="1200" b="1" dirty="0"/>
              <a:t>○</a:t>
            </a:r>
            <a:r>
              <a:rPr kumimoji="1" lang="en-US" altLang="ja-JP" sz="1200" b="1" dirty="0"/>
              <a:t>sh300</a:t>
            </a:r>
            <a:r>
              <a:rPr kumimoji="1" lang="ja-JP" altLang="en-US" sz="1200" b="1" dirty="0"/>
              <a:t>．分解トップ画面</a:t>
            </a: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857927" cy="253916"/>
          </a:xfrm>
          <a:prstGeom prst="rect">
            <a:avLst/>
          </a:prstGeom>
          <a:noFill/>
        </p:spPr>
        <p:txBody>
          <a:bodyPr wrap="none" rtlCol="0">
            <a:spAutoFit/>
          </a:bodyPr>
          <a:lstStyle/>
          <a:p>
            <a:r>
              <a:rPr kumimoji="1" lang="ja-JP" altLang="en-US" sz="1050" b="1" dirty="0"/>
              <a:t>・類似画面</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2521844" cy="861774"/>
          </a:xfrm>
          <a:prstGeom prst="rect">
            <a:avLst/>
          </a:prstGeom>
          <a:noFill/>
        </p:spPr>
        <p:txBody>
          <a:bodyPr wrap="none" rtlCol="0">
            <a:spAutoFit/>
          </a:bodyPr>
          <a:lstStyle/>
          <a:p>
            <a:r>
              <a:rPr kumimoji="1" lang="ja-JP" altLang="en-US" sz="1000" dirty="0">
                <a:latin typeface="+mn-ea"/>
              </a:rPr>
              <a:t>類似といより同様の画面は以下。</a:t>
            </a:r>
            <a:endParaRPr kumimoji="1" lang="en-US" altLang="ja-JP" sz="1000" dirty="0">
              <a:latin typeface="+mn-ea"/>
            </a:endParaRPr>
          </a:p>
          <a:p>
            <a:r>
              <a:rPr kumimoji="1" lang="en-US" altLang="ja-JP" sz="1000" b="1" dirty="0">
                <a:solidFill>
                  <a:srgbClr val="00B050"/>
                </a:solidFill>
                <a:latin typeface="+mn-ea"/>
              </a:rPr>
              <a:t>【GP01】</a:t>
            </a:r>
            <a:r>
              <a:rPr kumimoji="1" lang="ja-JP" altLang="en-US" sz="1000" b="1" dirty="0">
                <a:solidFill>
                  <a:srgbClr val="00B050"/>
                </a:solidFill>
                <a:latin typeface="+mn-ea"/>
              </a:rPr>
              <a:t>強化画面仕様</a:t>
            </a:r>
            <a:r>
              <a:rPr kumimoji="1" lang="en-US" altLang="ja-JP" sz="1000" b="1" dirty="0">
                <a:solidFill>
                  <a:srgbClr val="00B050"/>
                </a:solidFill>
                <a:latin typeface="+mn-ea"/>
              </a:rPr>
              <a:t>_</a:t>
            </a:r>
            <a:r>
              <a:rPr kumimoji="1" lang="ja-JP" altLang="en-US" sz="1000" b="1" dirty="0">
                <a:solidFill>
                  <a:srgbClr val="00B050"/>
                </a:solidFill>
                <a:latin typeface="+mn-ea"/>
              </a:rPr>
              <a:t>［日付］</a:t>
            </a:r>
            <a:r>
              <a:rPr kumimoji="1" lang="en-US" altLang="ja-JP" sz="1000" b="1" dirty="0">
                <a:solidFill>
                  <a:srgbClr val="00B050"/>
                </a:solidFill>
                <a:latin typeface="+mn-ea"/>
              </a:rPr>
              <a:t>.pptx</a:t>
            </a:r>
          </a:p>
          <a:p>
            <a:r>
              <a:rPr kumimoji="1" lang="en-US" altLang="ja-JP" sz="1000" dirty="0">
                <a:latin typeface="+mn-ea"/>
              </a:rPr>
              <a:t>tr120b.</a:t>
            </a:r>
            <a:r>
              <a:rPr kumimoji="1" lang="zh-TW" altLang="en-US" sz="1000" dirty="0">
                <a:latin typeface="メイリオ" panose="020B0604030504040204" pitchFamily="50" charset="-128"/>
                <a:ea typeface="メイリオ" panose="020B0604030504040204" pitchFamily="50" charset="-128"/>
              </a:rPr>
              <a:t>強化素材確認</a:t>
            </a:r>
            <a:endParaRPr kumimoji="1" lang="en-US" altLang="zh-TW" sz="1000" dirty="0">
              <a:latin typeface="メイリオ" panose="020B0604030504040204" pitchFamily="50" charset="-128"/>
              <a:ea typeface="メイリオ" panose="020B0604030504040204" pitchFamily="50" charset="-128"/>
            </a:endParaRPr>
          </a:p>
          <a:p>
            <a:endParaRPr kumimoji="1" lang="en-US" altLang="ja-JP" sz="1000" dirty="0">
              <a:latin typeface="メイリオ" panose="020B0604030504040204" pitchFamily="50" charset="-128"/>
              <a:ea typeface="メイリオ" panose="020B0604030504040204" pitchFamily="50" charset="-128"/>
            </a:endParaRPr>
          </a:p>
          <a:p>
            <a:r>
              <a:rPr kumimoji="1" lang="ja-JP" altLang="en-US" sz="1000" dirty="0">
                <a:latin typeface="メイリオ" panose="020B0604030504040204" pitchFamily="50" charset="-128"/>
                <a:ea typeface="メイリオ" panose="020B0604030504040204" pitchFamily="50" charset="-128"/>
              </a:rPr>
              <a:t>判定や表示物も同じとなる。</a:t>
            </a:r>
            <a:endParaRPr kumimoji="1" lang="en-US" altLang="ja-JP" sz="1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27459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パソコン画面のスクリーンショット&#10;&#10;自動的に生成された説明">
            <a:extLst>
              <a:ext uri="{FF2B5EF4-FFF2-40B4-BE49-F238E27FC236}">
                <a16:creationId xmlns:a16="http://schemas.microsoft.com/office/drawing/2014/main" id="{04898F36-FE46-4F18-BBD3-6FA1E5AEC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76" y="1099352"/>
            <a:ext cx="2148980" cy="3808119"/>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13</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1782860" cy="276999"/>
          </a:xfrm>
          <a:prstGeom prst="rect">
            <a:avLst/>
          </a:prstGeom>
          <a:noFill/>
        </p:spPr>
        <p:txBody>
          <a:bodyPr wrap="none" rtlCol="0">
            <a:spAutoFit/>
          </a:bodyPr>
          <a:lstStyle/>
          <a:p>
            <a:r>
              <a:rPr kumimoji="1" lang="ja-JP" altLang="en-US" sz="1200" b="1" dirty="0"/>
              <a:t>○</a:t>
            </a:r>
            <a:r>
              <a:rPr kumimoji="1" lang="en-US" altLang="ja-JP" sz="1200" b="1" dirty="0"/>
              <a:t>sh300b</a:t>
            </a:r>
            <a:r>
              <a:rPr kumimoji="1" lang="ja-JP" altLang="en-US" sz="1200" b="1" dirty="0"/>
              <a:t>．分解結果</a:t>
            </a:r>
            <a:r>
              <a:rPr kumimoji="1" lang="en-US" altLang="ja-JP" sz="1200" b="1" dirty="0"/>
              <a:t>1</a:t>
            </a:r>
            <a:endParaRPr kumimoji="1" lang="ja-JP" altLang="en-US" sz="1200" b="1" dirty="0"/>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588623" cy="253916"/>
          </a:xfrm>
          <a:prstGeom prst="rect">
            <a:avLst/>
          </a:prstGeom>
          <a:noFill/>
        </p:spPr>
        <p:txBody>
          <a:bodyPr wrap="none" rtlCol="0">
            <a:spAutoFit/>
          </a:bodyPr>
          <a:lstStyle/>
          <a:p>
            <a:r>
              <a:rPr kumimoji="1" lang="ja-JP" altLang="en-US" sz="1050" b="1" dirty="0"/>
              <a:t>・内容</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3518912" cy="400110"/>
          </a:xfrm>
          <a:prstGeom prst="rect">
            <a:avLst/>
          </a:prstGeom>
          <a:noFill/>
        </p:spPr>
        <p:txBody>
          <a:bodyPr wrap="none" rtlCol="0">
            <a:spAutoFit/>
          </a:bodyPr>
          <a:lstStyle/>
          <a:p>
            <a:r>
              <a:rPr kumimoji="1" lang="ja-JP" altLang="en-US" sz="1000" dirty="0">
                <a:latin typeface="+mn-ea"/>
              </a:rPr>
              <a:t>決定してポイントを獲得して変化ポイントがわかる表示。</a:t>
            </a:r>
            <a:endParaRPr kumimoji="1" lang="en-US" altLang="ja-JP" sz="1000" dirty="0">
              <a:latin typeface="+mn-ea"/>
            </a:endParaRPr>
          </a:p>
          <a:p>
            <a:r>
              <a:rPr kumimoji="1" lang="ja-JP" altLang="en-US" sz="1000" dirty="0">
                <a:latin typeface="+mn-ea"/>
                <a:ea typeface="メイリオ" panose="020B0604030504040204" pitchFamily="50" charset="-128"/>
              </a:rPr>
              <a:t>共通メッセージウィンドウで対応。</a:t>
            </a:r>
            <a:endParaRPr kumimoji="1" lang="en-US" altLang="ja-JP" sz="1000" dirty="0">
              <a:latin typeface="+mn-ea"/>
              <a:ea typeface="メイリオ" panose="020B0604030504040204" pitchFamily="50" charset="-128"/>
            </a:endParaRPr>
          </a:p>
        </p:txBody>
      </p:sp>
    </p:spTree>
    <p:extLst>
      <p:ext uri="{BB962C8B-B14F-4D97-AF65-F5344CB8AC3E}">
        <p14:creationId xmlns:p14="http://schemas.microsoft.com/office/powerpoint/2010/main" val="3685925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白いバックグラウンドのスクリーンショット&#10;&#10;自動的に生成された説明">
            <a:extLst>
              <a:ext uri="{FF2B5EF4-FFF2-40B4-BE49-F238E27FC236}">
                <a16:creationId xmlns:a16="http://schemas.microsoft.com/office/drawing/2014/main" id="{43DB4A9E-3461-4906-A08D-728CF47ABD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76" y="1087699"/>
            <a:ext cx="2148980" cy="3822172"/>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14</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1779654" cy="276999"/>
          </a:xfrm>
          <a:prstGeom prst="rect">
            <a:avLst/>
          </a:prstGeom>
          <a:noFill/>
        </p:spPr>
        <p:txBody>
          <a:bodyPr wrap="none" rtlCol="0">
            <a:spAutoFit/>
          </a:bodyPr>
          <a:lstStyle/>
          <a:p>
            <a:r>
              <a:rPr kumimoji="1" lang="ja-JP" altLang="en-US" sz="1200" b="1" dirty="0"/>
              <a:t>○</a:t>
            </a:r>
            <a:r>
              <a:rPr kumimoji="1" lang="en-US" altLang="ja-JP" sz="1200" b="1" dirty="0"/>
              <a:t>sh300c</a:t>
            </a:r>
            <a:r>
              <a:rPr kumimoji="1" lang="ja-JP" altLang="en-US" sz="1200" b="1" dirty="0"/>
              <a:t>．分解結果</a:t>
            </a:r>
            <a:r>
              <a:rPr kumimoji="1" lang="en-US" altLang="ja-JP" sz="1200" b="1" dirty="0"/>
              <a:t>2</a:t>
            </a:r>
            <a:endParaRPr kumimoji="1" lang="ja-JP" altLang="en-US" sz="1200" b="1" dirty="0"/>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588623" cy="253916"/>
          </a:xfrm>
          <a:prstGeom prst="rect">
            <a:avLst/>
          </a:prstGeom>
          <a:noFill/>
        </p:spPr>
        <p:txBody>
          <a:bodyPr wrap="none" rtlCol="0">
            <a:spAutoFit/>
          </a:bodyPr>
          <a:lstStyle/>
          <a:p>
            <a:r>
              <a:rPr kumimoji="1" lang="ja-JP" altLang="en-US" sz="1050" b="1" dirty="0"/>
              <a:t>・内容</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3775393" cy="246221"/>
          </a:xfrm>
          <a:prstGeom prst="rect">
            <a:avLst/>
          </a:prstGeom>
          <a:noFill/>
        </p:spPr>
        <p:txBody>
          <a:bodyPr wrap="none" rtlCol="0">
            <a:spAutoFit/>
          </a:bodyPr>
          <a:lstStyle/>
          <a:p>
            <a:r>
              <a:rPr kumimoji="1" lang="ja-JP" altLang="en-US" sz="1000" dirty="0">
                <a:latin typeface="+mn-ea"/>
              </a:rPr>
              <a:t>ポイントが達した際、商品を獲得したことを示すウィンドウ。</a:t>
            </a:r>
            <a:endParaRPr kumimoji="1" lang="en-US" altLang="ja-JP" sz="1000" dirty="0">
              <a:latin typeface="+mn-ea"/>
              <a:ea typeface="メイリオ" panose="020B0604030504040204" pitchFamily="50" charset="-128"/>
            </a:endParaRPr>
          </a:p>
        </p:txBody>
      </p:sp>
      <p:sp>
        <p:nvSpPr>
          <p:cNvPr id="2" name="テキスト ボックス 1">
            <a:extLst>
              <a:ext uri="{FF2B5EF4-FFF2-40B4-BE49-F238E27FC236}">
                <a16:creationId xmlns:a16="http://schemas.microsoft.com/office/drawing/2014/main" id="{4DA43877-8758-4783-9361-BC43CE5E47AE}"/>
              </a:ext>
            </a:extLst>
          </p:cNvPr>
          <p:cNvSpPr txBox="1"/>
          <p:nvPr/>
        </p:nvSpPr>
        <p:spPr>
          <a:xfrm>
            <a:off x="1336505" y="3080944"/>
            <a:ext cx="322524" cy="215444"/>
          </a:xfrm>
          <a:prstGeom prst="rect">
            <a:avLst/>
          </a:prstGeom>
          <a:noFill/>
        </p:spPr>
        <p:txBody>
          <a:bodyPr wrap="none" rtlCol="0">
            <a:spAutoFit/>
          </a:bodyPr>
          <a:lstStyle/>
          <a:p>
            <a:r>
              <a:rPr kumimoji="1" lang="en-US" altLang="ja-JP" sz="800" b="1" dirty="0">
                <a:solidFill>
                  <a:schemeClr val="bg1"/>
                </a:solidFill>
                <a:latin typeface="+mn-ea"/>
              </a:rPr>
              <a:t>99</a:t>
            </a:r>
            <a:endParaRPr kumimoji="1" lang="ja-JP" altLang="en-US" sz="800" b="1" dirty="0">
              <a:solidFill>
                <a:schemeClr val="bg1"/>
              </a:solidFill>
              <a:latin typeface="+mn-ea"/>
            </a:endParaRPr>
          </a:p>
        </p:txBody>
      </p:sp>
    </p:spTree>
    <p:extLst>
      <p:ext uri="{BB962C8B-B14F-4D97-AF65-F5344CB8AC3E}">
        <p14:creationId xmlns:p14="http://schemas.microsoft.com/office/powerpoint/2010/main" val="2922343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descr="文字と写真のスクリーンショット&#10;&#10;自動的に生成された説明">
            <a:extLst>
              <a:ext uri="{FF2B5EF4-FFF2-40B4-BE49-F238E27FC236}">
                <a16:creationId xmlns:a16="http://schemas.microsoft.com/office/drawing/2014/main" id="{ADEFB3FF-9264-4CF7-849D-C14301760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74" y="1076046"/>
            <a:ext cx="2148979" cy="3808116"/>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15</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2188420" cy="276999"/>
          </a:xfrm>
          <a:prstGeom prst="rect">
            <a:avLst/>
          </a:prstGeom>
          <a:noFill/>
        </p:spPr>
        <p:txBody>
          <a:bodyPr wrap="none" rtlCol="0">
            <a:spAutoFit/>
          </a:bodyPr>
          <a:lstStyle/>
          <a:p>
            <a:r>
              <a:rPr kumimoji="1" lang="ja-JP" altLang="en-US" sz="1200" b="1" dirty="0"/>
              <a:t>○</a:t>
            </a:r>
            <a:r>
              <a:rPr kumimoji="1" lang="en-US" altLang="ja-JP" sz="1200" b="1" dirty="0"/>
              <a:t>sh300cd</a:t>
            </a:r>
            <a:r>
              <a:rPr kumimoji="1" lang="ja-JP" altLang="en-US" sz="1200" b="1" dirty="0"/>
              <a:t>．分解報酬リスト</a:t>
            </a:r>
          </a:p>
        </p:txBody>
      </p:sp>
      <p:sp>
        <p:nvSpPr>
          <p:cNvPr id="11" name="テキスト ボックス 10">
            <a:extLst>
              <a:ext uri="{FF2B5EF4-FFF2-40B4-BE49-F238E27FC236}">
                <a16:creationId xmlns:a16="http://schemas.microsoft.com/office/drawing/2014/main" id="{531E23EA-A168-4F2D-88E2-199DC5F8A1C7}"/>
              </a:ext>
            </a:extLst>
          </p:cNvPr>
          <p:cNvSpPr txBox="1"/>
          <p:nvPr/>
        </p:nvSpPr>
        <p:spPr>
          <a:xfrm>
            <a:off x="3108099" y="1216755"/>
            <a:ext cx="1236236" cy="215444"/>
          </a:xfrm>
          <a:prstGeom prst="rect">
            <a:avLst/>
          </a:prstGeom>
          <a:noFill/>
        </p:spPr>
        <p:txBody>
          <a:bodyPr wrap="none" rtlCol="0">
            <a:spAutoFit/>
          </a:bodyPr>
          <a:lstStyle/>
          <a:p>
            <a:r>
              <a:rPr kumimoji="1" lang="en-US" altLang="ja-JP" sz="800" dirty="0">
                <a:latin typeface="+mn-ea"/>
              </a:rPr>
              <a:t>01</a:t>
            </a:r>
            <a:r>
              <a:rPr kumimoji="1" lang="ja-JP" altLang="en-US" sz="800" dirty="0">
                <a:latin typeface="+mn-ea"/>
              </a:rPr>
              <a:t>．ウィンドウ見出し</a:t>
            </a:r>
            <a:endParaRPr kumimoji="1" lang="en-US" altLang="ja-JP" sz="800" dirty="0">
              <a:latin typeface="+mn-ea"/>
            </a:endParaRPr>
          </a:p>
        </p:txBody>
      </p:sp>
      <p:cxnSp>
        <p:nvCxnSpPr>
          <p:cNvPr id="13" name="直線コネクタ 12">
            <a:extLst>
              <a:ext uri="{FF2B5EF4-FFF2-40B4-BE49-F238E27FC236}">
                <a16:creationId xmlns:a16="http://schemas.microsoft.com/office/drawing/2014/main" id="{2C40AD26-6C60-47BF-8918-E4A6CFE7C51C}"/>
              </a:ext>
            </a:extLst>
          </p:cNvPr>
          <p:cNvCxnSpPr>
            <a:cxnSpLocks/>
            <a:stCxn id="11" idx="1"/>
          </p:cNvCxnSpPr>
          <p:nvPr/>
        </p:nvCxnSpPr>
        <p:spPr>
          <a:xfrm flipH="1">
            <a:off x="2481035" y="1324477"/>
            <a:ext cx="627064" cy="6439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01336232-2EBF-4A67-9940-B158D3D1DF9C}"/>
              </a:ext>
            </a:extLst>
          </p:cNvPr>
          <p:cNvSpPr txBox="1"/>
          <p:nvPr/>
        </p:nvSpPr>
        <p:spPr>
          <a:xfrm>
            <a:off x="3108099" y="1519553"/>
            <a:ext cx="1031051" cy="215444"/>
          </a:xfrm>
          <a:prstGeom prst="rect">
            <a:avLst/>
          </a:prstGeom>
          <a:noFill/>
        </p:spPr>
        <p:txBody>
          <a:bodyPr wrap="none" rtlCol="0">
            <a:spAutoFit/>
          </a:bodyPr>
          <a:lstStyle/>
          <a:p>
            <a:r>
              <a:rPr kumimoji="1" lang="en-US" altLang="ja-JP" sz="800" dirty="0">
                <a:latin typeface="+mn-ea"/>
              </a:rPr>
              <a:t>02</a:t>
            </a:r>
            <a:r>
              <a:rPr kumimoji="1" lang="ja-JP" altLang="en-US" sz="800" dirty="0">
                <a:latin typeface="+mn-ea"/>
              </a:rPr>
              <a:t>．アイテム情報</a:t>
            </a:r>
            <a:endParaRPr kumimoji="1" lang="en-US" altLang="ja-JP" sz="800" dirty="0">
              <a:latin typeface="+mn-ea"/>
            </a:endParaRPr>
          </a:p>
        </p:txBody>
      </p:sp>
      <p:cxnSp>
        <p:nvCxnSpPr>
          <p:cNvPr id="15" name="直線コネクタ 14">
            <a:extLst>
              <a:ext uri="{FF2B5EF4-FFF2-40B4-BE49-F238E27FC236}">
                <a16:creationId xmlns:a16="http://schemas.microsoft.com/office/drawing/2014/main" id="{2FA0C465-9CE9-4DB8-9D5C-FC19388A0D84}"/>
              </a:ext>
            </a:extLst>
          </p:cNvPr>
          <p:cNvCxnSpPr>
            <a:cxnSpLocks/>
            <a:stCxn id="14" idx="1"/>
          </p:cNvCxnSpPr>
          <p:nvPr/>
        </p:nvCxnSpPr>
        <p:spPr>
          <a:xfrm flipH="1">
            <a:off x="2167503" y="1627275"/>
            <a:ext cx="940596" cy="26633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9FAE4ADF-3A56-4C6F-95A5-ABCDBD5E3C64}"/>
              </a:ext>
            </a:extLst>
          </p:cNvPr>
          <p:cNvSpPr txBox="1"/>
          <p:nvPr/>
        </p:nvSpPr>
        <p:spPr>
          <a:xfrm>
            <a:off x="3108099" y="2282707"/>
            <a:ext cx="1031051" cy="215444"/>
          </a:xfrm>
          <a:prstGeom prst="rect">
            <a:avLst/>
          </a:prstGeom>
          <a:noFill/>
        </p:spPr>
        <p:txBody>
          <a:bodyPr wrap="none" rtlCol="0">
            <a:spAutoFit/>
          </a:bodyPr>
          <a:lstStyle/>
          <a:p>
            <a:r>
              <a:rPr kumimoji="1" lang="en-US" altLang="ja-JP" sz="800" dirty="0">
                <a:latin typeface="+mn-ea"/>
              </a:rPr>
              <a:t>03</a:t>
            </a:r>
            <a:r>
              <a:rPr kumimoji="1" lang="ja-JP" altLang="en-US" sz="800" dirty="0">
                <a:latin typeface="+mn-ea"/>
              </a:rPr>
              <a:t>．獲得済マーク</a:t>
            </a:r>
            <a:endParaRPr kumimoji="1" lang="en-US" altLang="ja-JP" sz="800" dirty="0">
              <a:latin typeface="+mn-ea"/>
            </a:endParaRPr>
          </a:p>
        </p:txBody>
      </p:sp>
      <p:cxnSp>
        <p:nvCxnSpPr>
          <p:cNvPr id="18" name="直線コネクタ 17">
            <a:extLst>
              <a:ext uri="{FF2B5EF4-FFF2-40B4-BE49-F238E27FC236}">
                <a16:creationId xmlns:a16="http://schemas.microsoft.com/office/drawing/2014/main" id="{2324BA45-2499-42AF-9071-914D7E125E65}"/>
              </a:ext>
            </a:extLst>
          </p:cNvPr>
          <p:cNvCxnSpPr>
            <a:cxnSpLocks/>
            <a:stCxn id="17" idx="1"/>
          </p:cNvCxnSpPr>
          <p:nvPr/>
        </p:nvCxnSpPr>
        <p:spPr>
          <a:xfrm flipH="1" flipV="1">
            <a:off x="1300295" y="1936583"/>
            <a:ext cx="1807804" cy="45384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34E0BBA2-9D89-4D0A-8265-3FDF4D95ADC2}"/>
              </a:ext>
            </a:extLst>
          </p:cNvPr>
          <p:cNvSpPr txBox="1"/>
          <p:nvPr/>
        </p:nvSpPr>
        <p:spPr>
          <a:xfrm>
            <a:off x="3108099" y="3833497"/>
            <a:ext cx="1069524" cy="215444"/>
          </a:xfrm>
          <a:prstGeom prst="rect">
            <a:avLst/>
          </a:prstGeom>
          <a:noFill/>
        </p:spPr>
        <p:txBody>
          <a:bodyPr wrap="none" rtlCol="0">
            <a:spAutoFit/>
          </a:bodyPr>
          <a:lstStyle/>
          <a:p>
            <a:r>
              <a:rPr kumimoji="1" lang="en-US" altLang="ja-JP" sz="800" dirty="0">
                <a:latin typeface="+mn-ea"/>
              </a:rPr>
              <a:t>04</a:t>
            </a:r>
            <a:r>
              <a:rPr kumimoji="1" lang="ja-JP" altLang="en-US" sz="800" dirty="0">
                <a:latin typeface="+mn-ea"/>
              </a:rPr>
              <a:t>．もどるボタン</a:t>
            </a:r>
            <a:endParaRPr kumimoji="1" lang="en-US" altLang="ja-JP" sz="800" dirty="0">
              <a:latin typeface="+mn-ea"/>
            </a:endParaRPr>
          </a:p>
        </p:txBody>
      </p:sp>
      <p:cxnSp>
        <p:nvCxnSpPr>
          <p:cNvPr id="25" name="直線コネクタ 24">
            <a:extLst>
              <a:ext uri="{FF2B5EF4-FFF2-40B4-BE49-F238E27FC236}">
                <a16:creationId xmlns:a16="http://schemas.microsoft.com/office/drawing/2014/main" id="{372EAE9E-D275-452D-AB02-C6DDD68A9B3E}"/>
              </a:ext>
            </a:extLst>
          </p:cNvPr>
          <p:cNvCxnSpPr>
            <a:cxnSpLocks/>
            <a:stCxn id="24" idx="1"/>
          </p:cNvCxnSpPr>
          <p:nvPr/>
        </p:nvCxnSpPr>
        <p:spPr>
          <a:xfrm flipH="1">
            <a:off x="2146509" y="3941219"/>
            <a:ext cx="961590" cy="592113"/>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D1551ECE-8DA7-4A4A-8B32-833F62C93062}"/>
              </a:ext>
            </a:extLst>
          </p:cNvPr>
          <p:cNvSpPr txBox="1"/>
          <p:nvPr/>
        </p:nvSpPr>
        <p:spPr>
          <a:xfrm>
            <a:off x="4395631" y="1002443"/>
            <a:ext cx="1547218" cy="253916"/>
          </a:xfrm>
          <a:prstGeom prst="rect">
            <a:avLst/>
          </a:prstGeom>
          <a:noFill/>
        </p:spPr>
        <p:txBody>
          <a:bodyPr wrap="none" rtlCol="0">
            <a:spAutoFit/>
          </a:bodyPr>
          <a:lstStyle/>
          <a:p>
            <a:r>
              <a:rPr kumimoji="1" lang="en-US" altLang="ja-JP" sz="1050" b="1" dirty="0"/>
              <a:t>01</a:t>
            </a:r>
            <a:r>
              <a:rPr kumimoji="1" lang="ja-JP" altLang="en-US" sz="1050" b="1" dirty="0"/>
              <a:t>．ウィンドウ見出し</a:t>
            </a:r>
          </a:p>
        </p:txBody>
      </p:sp>
      <p:sp>
        <p:nvSpPr>
          <p:cNvPr id="29" name="テキスト ボックス 28">
            <a:extLst>
              <a:ext uri="{FF2B5EF4-FFF2-40B4-BE49-F238E27FC236}">
                <a16:creationId xmlns:a16="http://schemas.microsoft.com/office/drawing/2014/main" id="{D1AFA266-D4FF-484E-BC81-B62B632A3862}"/>
              </a:ext>
            </a:extLst>
          </p:cNvPr>
          <p:cNvSpPr txBox="1"/>
          <p:nvPr/>
        </p:nvSpPr>
        <p:spPr>
          <a:xfrm>
            <a:off x="4580842" y="1251409"/>
            <a:ext cx="1980029" cy="246221"/>
          </a:xfrm>
          <a:prstGeom prst="rect">
            <a:avLst/>
          </a:prstGeom>
          <a:noFill/>
        </p:spPr>
        <p:txBody>
          <a:bodyPr wrap="none" rtlCol="0">
            <a:spAutoFit/>
          </a:bodyPr>
          <a:lstStyle/>
          <a:p>
            <a:r>
              <a:rPr kumimoji="1" lang="ja-JP" altLang="en-US" sz="1000" dirty="0"/>
              <a:t>ウィンドウ見出しのテキスト。</a:t>
            </a:r>
            <a:endParaRPr kumimoji="1" lang="en-US" altLang="ja-JP" sz="1000" dirty="0"/>
          </a:p>
        </p:txBody>
      </p:sp>
      <p:sp>
        <p:nvSpPr>
          <p:cNvPr id="30" name="テキスト ボックス 29">
            <a:extLst>
              <a:ext uri="{FF2B5EF4-FFF2-40B4-BE49-F238E27FC236}">
                <a16:creationId xmlns:a16="http://schemas.microsoft.com/office/drawing/2014/main" id="{4AB2E32B-9BA8-4E81-80FD-1E3FBDAD2C12}"/>
              </a:ext>
            </a:extLst>
          </p:cNvPr>
          <p:cNvSpPr txBox="1"/>
          <p:nvPr/>
        </p:nvSpPr>
        <p:spPr>
          <a:xfrm>
            <a:off x="4395631" y="1561309"/>
            <a:ext cx="1277914" cy="253916"/>
          </a:xfrm>
          <a:prstGeom prst="rect">
            <a:avLst/>
          </a:prstGeom>
          <a:noFill/>
        </p:spPr>
        <p:txBody>
          <a:bodyPr wrap="none" rtlCol="0">
            <a:spAutoFit/>
          </a:bodyPr>
          <a:lstStyle/>
          <a:p>
            <a:r>
              <a:rPr kumimoji="1" lang="en-US" altLang="ja-JP" sz="1050" b="1" dirty="0"/>
              <a:t>02</a:t>
            </a:r>
            <a:r>
              <a:rPr kumimoji="1" lang="ja-JP" altLang="en-US" sz="1050" b="1" dirty="0"/>
              <a:t>．アイテム情報</a:t>
            </a:r>
          </a:p>
        </p:txBody>
      </p:sp>
      <p:sp>
        <p:nvSpPr>
          <p:cNvPr id="31" name="テキスト ボックス 30">
            <a:extLst>
              <a:ext uri="{FF2B5EF4-FFF2-40B4-BE49-F238E27FC236}">
                <a16:creationId xmlns:a16="http://schemas.microsoft.com/office/drawing/2014/main" id="{1F2F7720-35BE-4809-8BBA-9FE2C8AB5BF9}"/>
              </a:ext>
            </a:extLst>
          </p:cNvPr>
          <p:cNvSpPr txBox="1"/>
          <p:nvPr/>
        </p:nvSpPr>
        <p:spPr>
          <a:xfrm>
            <a:off x="4580842" y="1810275"/>
            <a:ext cx="4416594" cy="246221"/>
          </a:xfrm>
          <a:prstGeom prst="rect">
            <a:avLst/>
          </a:prstGeom>
          <a:noFill/>
        </p:spPr>
        <p:txBody>
          <a:bodyPr wrap="none" rtlCol="0">
            <a:spAutoFit/>
          </a:bodyPr>
          <a:lstStyle/>
          <a:p>
            <a:r>
              <a:rPr kumimoji="1" lang="ja-JP" altLang="en-US" sz="1000" dirty="0"/>
              <a:t>アイコン、アイテム数、アイテム名、獲得のためのポイントを表示する。</a:t>
            </a:r>
            <a:endParaRPr kumimoji="1" lang="en-US" altLang="ja-JP" sz="1000" dirty="0"/>
          </a:p>
        </p:txBody>
      </p:sp>
      <p:sp>
        <p:nvSpPr>
          <p:cNvPr id="33" name="テキスト ボックス 32">
            <a:extLst>
              <a:ext uri="{FF2B5EF4-FFF2-40B4-BE49-F238E27FC236}">
                <a16:creationId xmlns:a16="http://schemas.microsoft.com/office/drawing/2014/main" id="{B8FA6DF4-CDBE-4DF0-8E25-15F6C9AB57F8}"/>
              </a:ext>
            </a:extLst>
          </p:cNvPr>
          <p:cNvSpPr txBox="1"/>
          <p:nvPr/>
        </p:nvSpPr>
        <p:spPr>
          <a:xfrm>
            <a:off x="1136570" y="2347566"/>
            <a:ext cx="322524" cy="215444"/>
          </a:xfrm>
          <a:prstGeom prst="rect">
            <a:avLst/>
          </a:prstGeom>
          <a:noFill/>
        </p:spPr>
        <p:txBody>
          <a:bodyPr wrap="none" rtlCol="0">
            <a:spAutoFit/>
          </a:bodyPr>
          <a:lstStyle/>
          <a:p>
            <a:r>
              <a:rPr kumimoji="1" lang="en-US" altLang="ja-JP" sz="800" b="1" dirty="0">
                <a:solidFill>
                  <a:schemeClr val="bg1"/>
                </a:solidFill>
                <a:latin typeface="+mn-ea"/>
              </a:rPr>
              <a:t>99</a:t>
            </a:r>
            <a:endParaRPr kumimoji="1" lang="ja-JP" altLang="en-US" sz="800" b="1" dirty="0">
              <a:solidFill>
                <a:schemeClr val="bg1"/>
              </a:solidFill>
              <a:latin typeface="+mn-ea"/>
            </a:endParaRPr>
          </a:p>
        </p:txBody>
      </p:sp>
      <p:sp>
        <p:nvSpPr>
          <p:cNvPr id="34" name="テキスト ボックス 33">
            <a:extLst>
              <a:ext uri="{FF2B5EF4-FFF2-40B4-BE49-F238E27FC236}">
                <a16:creationId xmlns:a16="http://schemas.microsoft.com/office/drawing/2014/main" id="{8834E187-56B9-4A28-8A54-972E96CC3206}"/>
              </a:ext>
            </a:extLst>
          </p:cNvPr>
          <p:cNvSpPr txBox="1"/>
          <p:nvPr/>
        </p:nvSpPr>
        <p:spPr>
          <a:xfrm>
            <a:off x="4395631" y="2115225"/>
            <a:ext cx="1277914" cy="253916"/>
          </a:xfrm>
          <a:prstGeom prst="rect">
            <a:avLst/>
          </a:prstGeom>
          <a:noFill/>
        </p:spPr>
        <p:txBody>
          <a:bodyPr wrap="none" rtlCol="0">
            <a:spAutoFit/>
          </a:bodyPr>
          <a:lstStyle/>
          <a:p>
            <a:r>
              <a:rPr kumimoji="1" lang="en-US" altLang="ja-JP" sz="1050" b="1" dirty="0"/>
              <a:t>03</a:t>
            </a:r>
            <a:r>
              <a:rPr kumimoji="1" lang="ja-JP" altLang="en-US" sz="1050" b="1" dirty="0"/>
              <a:t>．獲得済マーク</a:t>
            </a:r>
          </a:p>
        </p:txBody>
      </p:sp>
      <p:sp>
        <p:nvSpPr>
          <p:cNvPr id="35" name="テキスト ボックス 34">
            <a:extLst>
              <a:ext uri="{FF2B5EF4-FFF2-40B4-BE49-F238E27FC236}">
                <a16:creationId xmlns:a16="http://schemas.microsoft.com/office/drawing/2014/main" id="{4F22E4C0-E246-4EF9-823E-4235D69C8EB9}"/>
              </a:ext>
            </a:extLst>
          </p:cNvPr>
          <p:cNvSpPr txBox="1"/>
          <p:nvPr/>
        </p:nvSpPr>
        <p:spPr>
          <a:xfrm>
            <a:off x="4580842" y="2364191"/>
            <a:ext cx="3390672" cy="246221"/>
          </a:xfrm>
          <a:prstGeom prst="rect">
            <a:avLst/>
          </a:prstGeom>
          <a:noFill/>
        </p:spPr>
        <p:txBody>
          <a:bodyPr wrap="none" rtlCol="0">
            <a:spAutoFit/>
          </a:bodyPr>
          <a:lstStyle/>
          <a:p>
            <a:r>
              <a:rPr kumimoji="1" lang="ja-JP" altLang="en-US" sz="1000" dirty="0"/>
              <a:t>獲得済のアイテムにはそれがわかるマークを表示する。</a:t>
            </a:r>
            <a:endParaRPr kumimoji="1" lang="en-US" altLang="ja-JP" sz="1000" dirty="0"/>
          </a:p>
        </p:txBody>
      </p:sp>
      <p:sp>
        <p:nvSpPr>
          <p:cNvPr id="36" name="テキスト ボックス 35">
            <a:extLst>
              <a:ext uri="{FF2B5EF4-FFF2-40B4-BE49-F238E27FC236}">
                <a16:creationId xmlns:a16="http://schemas.microsoft.com/office/drawing/2014/main" id="{07F7E99E-4378-4119-AC32-3FCC0F7E7D1C}"/>
              </a:ext>
            </a:extLst>
          </p:cNvPr>
          <p:cNvSpPr txBox="1"/>
          <p:nvPr/>
        </p:nvSpPr>
        <p:spPr>
          <a:xfrm>
            <a:off x="4413339" y="2669141"/>
            <a:ext cx="1277914" cy="253916"/>
          </a:xfrm>
          <a:prstGeom prst="rect">
            <a:avLst/>
          </a:prstGeom>
          <a:noFill/>
        </p:spPr>
        <p:txBody>
          <a:bodyPr wrap="none" rtlCol="0">
            <a:spAutoFit/>
          </a:bodyPr>
          <a:lstStyle/>
          <a:p>
            <a:r>
              <a:rPr kumimoji="1" lang="en-US" altLang="ja-JP" sz="1050" b="1" dirty="0"/>
              <a:t>04</a:t>
            </a:r>
            <a:r>
              <a:rPr kumimoji="1" lang="ja-JP" altLang="en-US" sz="1050" b="1" dirty="0"/>
              <a:t>．もどるボタン</a:t>
            </a:r>
          </a:p>
        </p:txBody>
      </p:sp>
      <p:sp>
        <p:nvSpPr>
          <p:cNvPr id="37" name="テキスト ボックス 36">
            <a:extLst>
              <a:ext uri="{FF2B5EF4-FFF2-40B4-BE49-F238E27FC236}">
                <a16:creationId xmlns:a16="http://schemas.microsoft.com/office/drawing/2014/main" id="{0514F7C0-CFAD-4D5E-A5F4-D03C3F3F30E4}"/>
              </a:ext>
            </a:extLst>
          </p:cNvPr>
          <p:cNvSpPr txBox="1"/>
          <p:nvPr/>
        </p:nvSpPr>
        <p:spPr>
          <a:xfrm>
            <a:off x="4598550" y="2918107"/>
            <a:ext cx="1851789" cy="246221"/>
          </a:xfrm>
          <a:prstGeom prst="rect">
            <a:avLst/>
          </a:prstGeom>
          <a:noFill/>
        </p:spPr>
        <p:txBody>
          <a:bodyPr wrap="none" rtlCol="0">
            <a:spAutoFit/>
          </a:bodyPr>
          <a:lstStyle/>
          <a:p>
            <a:r>
              <a:rPr kumimoji="1" lang="ja-JP" altLang="en-US" sz="1000" dirty="0"/>
              <a:t>ウィンドウを閉じるボタン。</a:t>
            </a:r>
            <a:endParaRPr kumimoji="1" lang="en-US" altLang="ja-JP" sz="1000" dirty="0"/>
          </a:p>
        </p:txBody>
      </p:sp>
      <p:sp>
        <p:nvSpPr>
          <p:cNvPr id="40" name="テキスト ボックス 39">
            <a:extLst>
              <a:ext uri="{FF2B5EF4-FFF2-40B4-BE49-F238E27FC236}">
                <a16:creationId xmlns:a16="http://schemas.microsoft.com/office/drawing/2014/main" id="{9D247B37-B8DC-4499-BA32-0576EA6085CC}"/>
              </a:ext>
            </a:extLst>
          </p:cNvPr>
          <p:cNvSpPr txBox="1"/>
          <p:nvPr/>
        </p:nvSpPr>
        <p:spPr>
          <a:xfrm>
            <a:off x="4139150" y="3279499"/>
            <a:ext cx="2069797" cy="253916"/>
          </a:xfrm>
          <a:prstGeom prst="rect">
            <a:avLst/>
          </a:prstGeom>
          <a:noFill/>
        </p:spPr>
        <p:txBody>
          <a:bodyPr wrap="none" rtlCol="0">
            <a:spAutoFit/>
          </a:bodyPr>
          <a:lstStyle/>
          <a:p>
            <a:r>
              <a:rPr kumimoji="1" lang="ja-JP" altLang="en-US" sz="1050" b="1" dirty="0"/>
              <a:t>・最後の繰り返し表示について</a:t>
            </a:r>
          </a:p>
        </p:txBody>
      </p:sp>
      <p:sp>
        <p:nvSpPr>
          <p:cNvPr id="41" name="テキスト ボックス 40">
            <a:extLst>
              <a:ext uri="{FF2B5EF4-FFF2-40B4-BE49-F238E27FC236}">
                <a16:creationId xmlns:a16="http://schemas.microsoft.com/office/drawing/2014/main" id="{BFD7A581-4362-4F5F-B561-3C090191F3A7}"/>
              </a:ext>
            </a:extLst>
          </p:cNvPr>
          <p:cNvSpPr txBox="1"/>
          <p:nvPr/>
        </p:nvSpPr>
        <p:spPr>
          <a:xfrm>
            <a:off x="4324361" y="3556498"/>
            <a:ext cx="3775393" cy="1015663"/>
          </a:xfrm>
          <a:prstGeom prst="rect">
            <a:avLst/>
          </a:prstGeom>
          <a:noFill/>
        </p:spPr>
        <p:txBody>
          <a:bodyPr wrap="none" rtlCol="0">
            <a:spAutoFit/>
          </a:bodyPr>
          <a:lstStyle/>
          <a:p>
            <a:r>
              <a:rPr kumimoji="1" lang="ja-JP" altLang="en-US" sz="1000" dirty="0">
                <a:latin typeface="+mn-ea"/>
              </a:rPr>
              <a:t>リストの一番最後の繰り返しになった場合の表示については、</a:t>
            </a:r>
            <a:endParaRPr kumimoji="1" lang="en-US" altLang="ja-JP" sz="1000" dirty="0">
              <a:latin typeface="+mn-ea"/>
            </a:endParaRPr>
          </a:p>
          <a:p>
            <a:endParaRPr kumimoji="1" lang="en-US" altLang="ja-JP" sz="1000" b="1" dirty="0">
              <a:solidFill>
                <a:srgbClr val="00B050"/>
              </a:solidFill>
              <a:latin typeface="+mn-ea"/>
            </a:endParaRPr>
          </a:p>
          <a:p>
            <a:r>
              <a:rPr kumimoji="1" lang="ja-JP" altLang="en-US" sz="1000" dirty="0">
                <a:latin typeface="+mn-ea"/>
              </a:rPr>
              <a:t>ポイント　</a:t>
            </a:r>
            <a:r>
              <a:rPr kumimoji="1" lang="en-US" altLang="ja-JP" sz="1000" dirty="0">
                <a:latin typeface="+mn-ea"/>
              </a:rPr>
              <a:t>999,999,999</a:t>
            </a:r>
            <a:r>
              <a:rPr kumimoji="1" lang="ja-JP" altLang="en-US" sz="1000" dirty="0">
                <a:latin typeface="+mn-ea"/>
              </a:rPr>
              <a:t>ポイントおき</a:t>
            </a:r>
            <a:endParaRPr kumimoji="1" lang="en-US" altLang="ja-JP" sz="1000" dirty="0">
              <a:latin typeface="+mn-ea"/>
            </a:endParaRPr>
          </a:p>
          <a:p>
            <a:endParaRPr kumimoji="1" lang="en-US" altLang="ja-JP" sz="1000" dirty="0">
              <a:latin typeface="+mn-ea"/>
            </a:endParaRPr>
          </a:p>
          <a:p>
            <a:r>
              <a:rPr kumimoji="1" lang="ja-JP" altLang="en-US" sz="1000" dirty="0">
                <a:latin typeface="+mn-ea"/>
              </a:rPr>
              <a:t>という感じで表記したい。</a:t>
            </a:r>
            <a:endParaRPr kumimoji="1" lang="en-US" altLang="ja-JP" sz="1000" dirty="0">
              <a:latin typeface="+mn-ea"/>
            </a:endParaRPr>
          </a:p>
          <a:p>
            <a:r>
              <a:rPr kumimoji="1" lang="ja-JP" altLang="en-US" sz="1000" dirty="0">
                <a:latin typeface="+mn-ea"/>
              </a:rPr>
              <a:t>ここだけ通算のポイントではなくなる。</a:t>
            </a:r>
            <a:endParaRPr kumimoji="1" lang="en-US" altLang="ja-JP" sz="1000" dirty="0">
              <a:latin typeface="+mn-ea"/>
            </a:endParaRPr>
          </a:p>
        </p:txBody>
      </p:sp>
    </p:spTree>
    <p:extLst>
      <p:ext uri="{BB962C8B-B14F-4D97-AF65-F5344CB8AC3E}">
        <p14:creationId xmlns:p14="http://schemas.microsoft.com/office/powerpoint/2010/main" val="3278003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723275" cy="307777"/>
          </a:xfrm>
          <a:prstGeom prst="rect">
            <a:avLst/>
          </a:prstGeom>
          <a:noFill/>
        </p:spPr>
        <p:txBody>
          <a:bodyPr wrap="none" rtlCol="0">
            <a:spAutoFit/>
          </a:bodyPr>
          <a:lstStyle/>
          <a:p>
            <a:r>
              <a:rPr kumimoji="1" lang="ja-JP" altLang="en-US" sz="1400" b="1" dirty="0"/>
              <a:t>●概要</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421403" cy="246221"/>
          </a:xfrm>
          <a:prstGeom prst="rect">
            <a:avLst/>
          </a:prstGeom>
          <a:noFill/>
        </p:spPr>
        <p:txBody>
          <a:bodyPr wrap="none" rtlCol="0">
            <a:spAutoFit/>
          </a:bodyPr>
          <a:lstStyle/>
          <a:p>
            <a:r>
              <a:rPr kumimoji="1" lang="ja-JP" altLang="en-US" sz="1000" dirty="0"/>
              <a:t>課金アイテム、消費アイテムの購入および</a:t>
            </a:r>
            <a:r>
              <a:rPr kumimoji="1" lang="en-US" altLang="ja-JP" sz="1000" dirty="0"/>
              <a:t>TR</a:t>
            </a:r>
            <a:r>
              <a:rPr kumimoji="1" lang="ja-JP" altLang="en-US" sz="1000" dirty="0"/>
              <a:t>カードの分解を行える場所。</a:t>
            </a:r>
            <a:endParaRPr kumimoji="1" lang="en-US" altLang="ja-JP" sz="1000" dirty="0"/>
          </a:p>
        </p:txBody>
      </p:sp>
      <p:sp>
        <p:nvSpPr>
          <p:cNvPr id="362" name="テキスト ボックス 361">
            <a:extLst>
              <a:ext uri="{FF2B5EF4-FFF2-40B4-BE49-F238E27FC236}">
                <a16:creationId xmlns:a16="http://schemas.microsoft.com/office/drawing/2014/main" id="{720BA2B1-14C8-42BC-A3A3-FC8EFB2F0983}"/>
              </a:ext>
            </a:extLst>
          </p:cNvPr>
          <p:cNvSpPr txBox="1"/>
          <p:nvPr/>
        </p:nvSpPr>
        <p:spPr>
          <a:xfrm>
            <a:off x="441305" y="1215582"/>
            <a:ext cx="1620957" cy="307777"/>
          </a:xfrm>
          <a:prstGeom prst="rect">
            <a:avLst/>
          </a:prstGeom>
          <a:noFill/>
        </p:spPr>
        <p:txBody>
          <a:bodyPr wrap="none" rtlCol="0">
            <a:spAutoFit/>
          </a:bodyPr>
          <a:lstStyle/>
          <a:p>
            <a:r>
              <a:rPr kumimoji="1" lang="ja-JP" altLang="en-US" sz="1400" b="1" dirty="0"/>
              <a:t>●ショップの項目</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1547684"/>
            <a:ext cx="1569660" cy="276999"/>
          </a:xfrm>
          <a:prstGeom prst="rect">
            <a:avLst/>
          </a:prstGeom>
          <a:noFill/>
        </p:spPr>
        <p:txBody>
          <a:bodyPr wrap="none" rtlCol="0">
            <a:spAutoFit/>
          </a:bodyPr>
          <a:lstStyle/>
          <a:p>
            <a:r>
              <a:rPr kumimoji="1" lang="ja-JP" altLang="en-US" sz="1200" b="1" dirty="0"/>
              <a:t>○クリスタルの購入</a:t>
            </a:r>
          </a:p>
        </p:txBody>
      </p:sp>
      <p:sp>
        <p:nvSpPr>
          <p:cNvPr id="364" name="テキスト ボックス 363">
            <a:extLst>
              <a:ext uri="{FF2B5EF4-FFF2-40B4-BE49-F238E27FC236}">
                <a16:creationId xmlns:a16="http://schemas.microsoft.com/office/drawing/2014/main" id="{7209FF11-2B8A-4B9D-BD04-5694EBF091ED}"/>
              </a:ext>
            </a:extLst>
          </p:cNvPr>
          <p:cNvSpPr txBox="1"/>
          <p:nvPr/>
        </p:nvSpPr>
        <p:spPr>
          <a:xfrm>
            <a:off x="591845" y="2187538"/>
            <a:ext cx="1415772" cy="276999"/>
          </a:xfrm>
          <a:prstGeom prst="rect">
            <a:avLst/>
          </a:prstGeom>
          <a:noFill/>
        </p:spPr>
        <p:txBody>
          <a:bodyPr wrap="none" rtlCol="0">
            <a:spAutoFit/>
          </a:bodyPr>
          <a:lstStyle/>
          <a:p>
            <a:r>
              <a:rPr kumimoji="1" lang="ja-JP" altLang="en-US" sz="1200" b="1" dirty="0"/>
              <a:t>○アイテムの購入</a:t>
            </a:r>
          </a:p>
        </p:txBody>
      </p:sp>
      <p:sp>
        <p:nvSpPr>
          <p:cNvPr id="365" name="テキスト ボックス 364">
            <a:extLst>
              <a:ext uri="{FF2B5EF4-FFF2-40B4-BE49-F238E27FC236}">
                <a16:creationId xmlns:a16="http://schemas.microsoft.com/office/drawing/2014/main" id="{1932176C-13E8-41FA-AFAB-EC23B25C7035}"/>
              </a:ext>
            </a:extLst>
          </p:cNvPr>
          <p:cNvSpPr txBox="1"/>
          <p:nvPr/>
        </p:nvSpPr>
        <p:spPr>
          <a:xfrm>
            <a:off x="591845" y="2989308"/>
            <a:ext cx="1415772" cy="276999"/>
          </a:xfrm>
          <a:prstGeom prst="rect">
            <a:avLst/>
          </a:prstGeom>
          <a:noFill/>
        </p:spPr>
        <p:txBody>
          <a:bodyPr wrap="none" rtlCol="0">
            <a:spAutoFit/>
          </a:bodyPr>
          <a:lstStyle/>
          <a:p>
            <a:r>
              <a:rPr kumimoji="1" lang="ja-JP" altLang="en-US" sz="1200" b="1" dirty="0"/>
              <a:t>○ＴＲカード分解</a:t>
            </a:r>
          </a:p>
        </p:txBody>
      </p:sp>
      <p:sp>
        <p:nvSpPr>
          <p:cNvPr id="366" name="テキスト ボックス 365">
            <a:extLst>
              <a:ext uri="{FF2B5EF4-FFF2-40B4-BE49-F238E27FC236}">
                <a16:creationId xmlns:a16="http://schemas.microsoft.com/office/drawing/2014/main" id="{7814435A-0031-4236-A96E-0A2C15FB4B56}"/>
              </a:ext>
            </a:extLst>
          </p:cNvPr>
          <p:cNvSpPr txBox="1"/>
          <p:nvPr/>
        </p:nvSpPr>
        <p:spPr>
          <a:xfrm>
            <a:off x="777056" y="1824683"/>
            <a:ext cx="3390672" cy="246221"/>
          </a:xfrm>
          <a:prstGeom prst="rect">
            <a:avLst/>
          </a:prstGeom>
          <a:noFill/>
        </p:spPr>
        <p:txBody>
          <a:bodyPr wrap="none" rtlCol="0">
            <a:spAutoFit/>
          </a:bodyPr>
          <a:lstStyle/>
          <a:p>
            <a:r>
              <a:rPr kumimoji="1" lang="ja-JP" altLang="en-US" sz="1000" dirty="0"/>
              <a:t>課金アイテムであるクリスタルを実課金で購入できる。</a:t>
            </a:r>
            <a:endParaRPr kumimoji="1" lang="en-US" altLang="ja-JP" sz="1000" dirty="0"/>
          </a:p>
        </p:txBody>
      </p:sp>
      <p:sp>
        <p:nvSpPr>
          <p:cNvPr id="367" name="テキスト ボックス 366">
            <a:extLst>
              <a:ext uri="{FF2B5EF4-FFF2-40B4-BE49-F238E27FC236}">
                <a16:creationId xmlns:a16="http://schemas.microsoft.com/office/drawing/2014/main" id="{2A6E3176-1030-4EC3-BDC0-83D0F88D00FC}"/>
              </a:ext>
            </a:extLst>
          </p:cNvPr>
          <p:cNvSpPr txBox="1"/>
          <p:nvPr/>
        </p:nvSpPr>
        <p:spPr>
          <a:xfrm>
            <a:off x="777055" y="2470363"/>
            <a:ext cx="3518912" cy="400110"/>
          </a:xfrm>
          <a:prstGeom prst="rect">
            <a:avLst/>
          </a:prstGeom>
          <a:noFill/>
        </p:spPr>
        <p:txBody>
          <a:bodyPr wrap="none" rtlCol="0">
            <a:spAutoFit/>
          </a:bodyPr>
          <a:lstStyle/>
          <a:p>
            <a:r>
              <a:rPr kumimoji="1" lang="ja-JP" altLang="en-US" sz="1000" dirty="0"/>
              <a:t>消費アイテムやサブスクリプション的な商品などが並ぶ。</a:t>
            </a:r>
            <a:endParaRPr kumimoji="1" lang="en-US" altLang="ja-JP" sz="1000" dirty="0"/>
          </a:p>
          <a:p>
            <a:r>
              <a:rPr kumimoji="1" lang="ja-JP" altLang="en-US" sz="1000" dirty="0"/>
              <a:t>クリスタルやゴールドと使用する貨幣は様々。</a:t>
            </a:r>
            <a:endParaRPr kumimoji="1" lang="en-US" altLang="ja-JP" sz="1000" dirty="0"/>
          </a:p>
        </p:txBody>
      </p:sp>
      <p:sp>
        <p:nvSpPr>
          <p:cNvPr id="368" name="テキスト ボックス 367">
            <a:extLst>
              <a:ext uri="{FF2B5EF4-FFF2-40B4-BE49-F238E27FC236}">
                <a16:creationId xmlns:a16="http://schemas.microsoft.com/office/drawing/2014/main" id="{F918FA5A-49A5-4AC0-B2EB-1C5A125976D8}"/>
              </a:ext>
            </a:extLst>
          </p:cNvPr>
          <p:cNvSpPr txBox="1"/>
          <p:nvPr/>
        </p:nvSpPr>
        <p:spPr>
          <a:xfrm>
            <a:off x="743285" y="3260342"/>
            <a:ext cx="3134191" cy="400110"/>
          </a:xfrm>
          <a:prstGeom prst="rect">
            <a:avLst/>
          </a:prstGeom>
          <a:noFill/>
        </p:spPr>
        <p:txBody>
          <a:bodyPr wrap="none" rtlCol="0">
            <a:spAutoFit/>
          </a:bodyPr>
          <a:lstStyle/>
          <a:p>
            <a:r>
              <a:rPr kumimoji="1" lang="ja-JP" altLang="en-US" sz="1000" dirty="0"/>
              <a:t>余っているＴＲカードを分解しポイントを獲得し、</a:t>
            </a:r>
            <a:endParaRPr kumimoji="1" lang="en-US" altLang="ja-JP" sz="1000" dirty="0"/>
          </a:p>
          <a:p>
            <a:r>
              <a:rPr kumimoji="1" lang="ja-JP" altLang="en-US" sz="1000" dirty="0"/>
              <a:t>到達するポイントごとに報酬が獲得できる。</a:t>
            </a:r>
            <a:endParaRPr kumimoji="1" lang="en-US" altLang="ja-JP" sz="1000" dirty="0"/>
          </a:p>
        </p:txBody>
      </p:sp>
      <p:sp>
        <p:nvSpPr>
          <p:cNvPr id="369" name="テキスト ボックス 368">
            <a:extLst>
              <a:ext uri="{FF2B5EF4-FFF2-40B4-BE49-F238E27FC236}">
                <a16:creationId xmlns:a16="http://schemas.microsoft.com/office/drawing/2014/main" id="{BBE92096-7FDF-49FD-B740-B99068FD921D}"/>
              </a:ext>
            </a:extLst>
          </p:cNvPr>
          <p:cNvSpPr txBox="1"/>
          <p:nvPr/>
        </p:nvSpPr>
        <p:spPr>
          <a:xfrm>
            <a:off x="441304" y="4421682"/>
            <a:ext cx="2698175" cy="307777"/>
          </a:xfrm>
          <a:prstGeom prst="rect">
            <a:avLst/>
          </a:prstGeom>
          <a:noFill/>
        </p:spPr>
        <p:txBody>
          <a:bodyPr wrap="none" rtlCol="0">
            <a:spAutoFit/>
          </a:bodyPr>
          <a:lstStyle/>
          <a:p>
            <a:r>
              <a:rPr kumimoji="1" lang="ja-JP" altLang="en-US" sz="1400" b="1" dirty="0"/>
              <a:t>●セール、スペシャルアイテム</a:t>
            </a:r>
          </a:p>
        </p:txBody>
      </p:sp>
      <p:sp>
        <p:nvSpPr>
          <p:cNvPr id="370" name="テキスト ボックス 369">
            <a:extLst>
              <a:ext uri="{FF2B5EF4-FFF2-40B4-BE49-F238E27FC236}">
                <a16:creationId xmlns:a16="http://schemas.microsoft.com/office/drawing/2014/main" id="{45C4A3B3-52FA-447D-81DB-E0A6272B9B7F}"/>
              </a:ext>
            </a:extLst>
          </p:cNvPr>
          <p:cNvSpPr txBox="1"/>
          <p:nvPr/>
        </p:nvSpPr>
        <p:spPr>
          <a:xfrm>
            <a:off x="591844" y="4723495"/>
            <a:ext cx="4544834" cy="400110"/>
          </a:xfrm>
          <a:prstGeom prst="rect">
            <a:avLst/>
          </a:prstGeom>
          <a:noFill/>
        </p:spPr>
        <p:txBody>
          <a:bodyPr wrap="none" rtlCol="0">
            <a:spAutoFit/>
          </a:bodyPr>
          <a:lstStyle/>
          <a:p>
            <a:r>
              <a:rPr kumimoji="1" lang="ja-JP" altLang="en-US" sz="1000" dirty="0"/>
              <a:t>クリスタルやアイテムの商品などは期間限定のセール期間を設け、</a:t>
            </a:r>
            <a:endParaRPr kumimoji="1" lang="en-US" altLang="ja-JP" sz="1000" dirty="0"/>
          </a:p>
          <a:p>
            <a:r>
              <a:rPr kumimoji="1" lang="ja-JP" altLang="en-US" sz="1000" dirty="0"/>
              <a:t>対象の商品をお得あるいはセール専用のスペシャルアイテムとし販売する。</a:t>
            </a:r>
            <a:endParaRPr kumimoji="1" lang="en-US" altLang="ja-JP" sz="1000" dirty="0"/>
          </a:p>
        </p:txBody>
      </p:sp>
      <p:sp>
        <p:nvSpPr>
          <p:cNvPr id="371" name="テキスト ボックス 370">
            <a:extLst>
              <a:ext uri="{FF2B5EF4-FFF2-40B4-BE49-F238E27FC236}">
                <a16:creationId xmlns:a16="http://schemas.microsoft.com/office/drawing/2014/main" id="{979EF1B7-8697-4384-9E33-EF891509787D}"/>
              </a:ext>
            </a:extLst>
          </p:cNvPr>
          <p:cNvSpPr txBox="1"/>
          <p:nvPr/>
        </p:nvSpPr>
        <p:spPr>
          <a:xfrm>
            <a:off x="441304" y="3773801"/>
            <a:ext cx="1261884" cy="307777"/>
          </a:xfrm>
          <a:prstGeom prst="rect">
            <a:avLst/>
          </a:prstGeom>
          <a:noFill/>
        </p:spPr>
        <p:txBody>
          <a:bodyPr wrap="none" rtlCol="0">
            <a:spAutoFit/>
          </a:bodyPr>
          <a:lstStyle/>
          <a:p>
            <a:r>
              <a:rPr kumimoji="1" lang="ja-JP" altLang="en-US" sz="1400" b="1" dirty="0"/>
              <a:t>●セット商品</a:t>
            </a:r>
          </a:p>
        </p:txBody>
      </p:sp>
      <p:sp>
        <p:nvSpPr>
          <p:cNvPr id="372" name="テキスト ボックス 371">
            <a:extLst>
              <a:ext uri="{FF2B5EF4-FFF2-40B4-BE49-F238E27FC236}">
                <a16:creationId xmlns:a16="http://schemas.microsoft.com/office/drawing/2014/main" id="{B0D96B3C-4815-487D-A13C-9AA1EE32F31C}"/>
              </a:ext>
            </a:extLst>
          </p:cNvPr>
          <p:cNvSpPr txBox="1"/>
          <p:nvPr/>
        </p:nvSpPr>
        <p:spPr>
          <a:xfrm>
            <a:off x="591844" y="4089093"/>
            <a:ext cx="5186035" cy="246221"/>
          </a:xfrm>
          <a:prstGeom prst="rect">
            <a:avLst/>
          </a:prstGeom>
          <a:noFill/>
        </p:spPr>
        <p:txBody>
          <a:bodyPr wrap="none" rtlCol="0">
            <a:spAutoFit/>
          </a:bodyPr>
          <a:lstStyle/>
          <a:p>
            <a:r>
              <a:rPr kumimoji="1" lang="ja-JP" altLang="en-US" sz="1000" dirty="0"/>
              <a:t>クリスタルやアイテムについては複数のアイテムが同時に手に入るセット商品がある。</a:t>
            </a:r>
            <a:endParaRPr kumimoji="1" lang="en-US" altLang="ja-JP" sz="1000" dirty="0"/>
          </a:p>
        </p:txBody>
      </p:sp>
      <p:sp>
        <p:nvSpPr>
          <p:cNvPr id="18" name="テキスト ボックス 17">
            <a:extLst>
              <a:ext uri="{FF2B5EF4-FFF2-40B4-BE49-F238E27FC236}">
                <a16:creationId xmlns:a16="http://schemas.microsoft.com/office/drawing/2014/main" id="{C1FF8BCB-47A7-4CA8-BF16-9B9B38FCF8D1}"/>
              </a:ext>
            </a:extLst>
          </p:cNvPr>
          <p:cNvSpPr txBox="1"/>
          <p:nvPr/>
        </p:nvSpPr>
        <p:spPr>
          <a:xfrm>
            <a:off x="441304" y="5215425"/>
            <a:ext cx="1800493" cy="307777"/>
          </a:xfrm>
          <a:prstGeom prst="rect">
            <a:avLst/>
          </a:prstGeom>
          <a:noFill/>
        </p:spPr>
        <p:txBody>
          <a:bodyPr wrap="none" rtlCol="0">
            <a:spAutoFit/>
          </a:bodyPr>
          <a:lstStyle/>
          <a:p>
            <a:r>
              <a:rPr kumimoji="1" lang="ja-JP" altLang="en-US" sz="1400" b="1" dirty="0"/>
              <a:t>●購入回数について</a:t>
            </a:r>
          </a:p>
        </p:txBody>
      </p:sp>
      <p:sp>
        <p:nvSpPr>
          <p:cNvPr id="19" name="テキスト ボックス 18">
            <a:extLst>
              <a:ext uri="{FF2B5EF4-FFF2-40B4-BE49-F238E27FC236}">
                <a16:creationId xmlns:a16="http://schemas.microsoft.com/office/drawing/2014/main" id="{15D6CE70-ADDC-44EC-AD61-F35C70A94DDC}"/>
              </a:ext>
            </a:extLst>
          </p:cNvPr>
          <p:cNvSpPr txBox="1"/>
          <p:nvPr/>
        </p:nvSpPr>
        <p:spPr>
          <a:xfrm>
            <a:off x="591844" y="5517238"/>
            <a:ext cx="5186035" cy="400110"/>
          </a:xfrm>
          <a:prstGeom prst="rect">
            <a:avLst/>
          </a:prstGeom>
          <a:noFill/>
        </p:spPr>
        <p:txBody>
          <a:bodyPr wrap="none" rtlCol="0">
            <a:spAutoFit/>
          </a:bodyPr>
          <a:lstStyle/>
          <a:p>
            <a:r>
              <a:rPr kumimoji="1" lang="ja-JP" altLang="en-US" sz="1000" dirty="0"/>
              <a:t>セット商品、セール、スペシャルアイテムなどは、購入回数が各商品に設定してあり、</a:t>
            </a:r>
            <a:endParaRPr kumimoji="1" lang="en-US" altLang="ja-JP" sz="1000" dirty="0"/>
          </a:p>
          <a:p>
            <a:r>
              <a:rPr kumimoji="1" lang="ja-JP" altLang="en-US" sz="1000" dirty="0"/>
              <a:t>その回数のみ購入で売り切れる場合がある。</a:t>
            </a:r>
            <a:endParaRPr kumimoji="1" lang="en-US" altLang="ja-JP" sz="1000" dirty="0"/>
          </a:p>
        </p:txBody>
      </p:sp>
    </p:spTree>
    <p:extLst>
      <p:ext uri="{BB962C8B-B14F-4D97-AF65-F5344CB8AC3E}">
        <p14:creationId xmlns:p14="http://schemas.microsoft.com/office/powerpoint/2010/main" val="1276277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descr="白いバックグラウンドのスクリーンショット&#10;&#10;自動的に生成された説明">
            <a:extLst>
              <a:ext uri="{FF2B5EF4-FFF2-40B4-BE49-F238E27FC236}">
                <a16:creationId xmlns:a16="http://schemas.microsoft.com/office/drawing/2014/main" id="{FBE8588B-21DA-4A0F-9A93-FAFD421031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9963" y="1015744"/>
            <a:ext cx="948646" cy="1687260"/>
          </a:xfrm>
          <a:prstGeom prst="rect">
            <a:avLst/>
          </a:prstGeom>
        </p:spPr>
      </p:pic>
      <p:pic>
        <p:nvPicPr>
          <p:cNvPr id="10" name="図 9" descr="スクリーンショット, コンピュータ が含まれている画像&#10;&#10;自動的に生成された説明">
            <a:extLst>
              <a:ext uri="{FF2B5EF4-FFF2-40B4-BE49-F238E27FC236}">
                <a16:creationId xmlns:a16="http://schemas.microsoft.com/office/drawing/2014/main" id="{4EADEBB0-2A49-4EA6-A590-A6EE8E4649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1654" y="3164637"/>
            <a:ext cx="948651" cy="1687268"/>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902811" cy="307777"/>
          </a:xfrm>
          <a:prstGeom prst="rect">
            <a:avLst/>
          </a:prstGeom>
          <a:noFill/>
        </p:spPr>
        <p:txBody>
          <a:bodyPr wrap="none" rtlCol="0">
            <a:spAutoFit/>
          </a:bodyPr>
          <a:lstStyle/>
          <a:p>
            <a:r>
              <a:rPr kumimoji="1" lang="ja-JP" altLang="en-US" sz="1400" b="1" dirty="0"/>
              <a:t>●フロー</a:t>
            </a:r>
          </a:p>
        </p:txBody>
      </p:sp>
      <p:pic>
        <p:nvPicPr>
          <p:cNvPr id="3" name="図 2" descr="スクリーンショット が含まれている画像&#10;&#10;自動的に生成された説明">
            <a:extLst>
              <a:ext uri="{FF2B5EF4-FFF2-40B4-BE49-F238E27FC236}">
                <a16:creationId xmlns:a16="http://schemas.microsoft.com/office/drawing/2014/main" id="{7484697E-B11A-4853-A1E7-C2D86EDDB1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634" y="1015744"/>
            <a:ext cx="950624" cy="1687270"/>
          </a:xfrm>
          <a:prstGeom prst="rect">
            <a:avLst/>
          </a:prstGeom>
        </p:spPr>
      </p:pic>
      <p:pic>
        <p:nvPicPr>
          <p:cNvPr id="5" name="図 4" descr="スクリーンショット, 抽象 が含まれている画像&#10;&#10;自動的に生成された説明">
            <a:extLst>
              <a:ext uri="{FF2B5EF4-FFF2-40B4-BE49-F238E27FC236}">
                <a16:creationId xmlns:a16="http://schemas.microsoft.com/office/drawing/2014/main" id="{80C65C92-D90B-450B-A230-9CD40152B0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1654" y="1015744"/>
            <a:ext cx="950624" cy="1687270"/>
          </a:xfrm>
          <a:prstGeom prst="rect">
            <a:avLst/>
          </a:prstGeom>
        </p:spPr>
      </p:pic>
      <p:pic>
        <p:nvPicPr>
          <p:cNvPr id="11" name="図 10" descr="文字と写真のスクリーンショット&#10;&#10;自動的に生成された説明">
            <a:extLst>
              <a:ext uri="{FF2B5EF4-FFF2-40B4-BE49-F238E27FC236}">
                <a16:creationId xmlns:a16="http://schemas.microsoft.com/office/drawing/2014/main" id="{55A743BC-B0B2-4C9A-8B92-527F908A42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1050" y="3164638"/>
            <a:ext cx="950624" cy="1687270"/>
          </a:xfrm>
          <a:prstGeom prst="rect">
            <a:avLst/>
          </a:prstGeom>
        </p:spPr>
      </p:pic>
      <p:sp>
        <p:nvSpPr>
          <p:cNvPr id="25" name="楕円 24">
            <a:extLst>
              <a:ext uri="{FF2B5EF4-FFF2-40B4-BE49-F238E27FC236}">
                <a16:creationId xmlns:a16="http://schemas.microsoft.com/office/drawing/2014/main" id="{3B747B1F-2E1C-4EBF-B76A-FE7BB820C473}"/>
              </a:ext>
            </a:extLst>
          </p:cNvPr>
          <p:cNvSpPr/>
          <p:nvPr/>
        </p:nvSpPr>
        <p:spPr>
          <a:xfrm>
            <a:off x="1777894" y="1691104"/>
            <a:ext cx="336550" cy="336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193E139A-B8A5-4DEF-8C0A-0C8BFE500F5C}"/>
              </a:ext>
            </a:extLst>
          </p:cNvPr>
          <p:cNvCxnSpPr>
            <a:stCxn id="3" idx="3"/>
            <a:endCxn id="25" idx="2"/>
          </p:cNvCxnSpPr>
          <p:nvPr/>
        </p:nvCxnSpPr>
        <p:spPr>
          <a:xfrm>
            <a:off x="1612258" y="1859379"/>
            <a:ext cx="1656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AD20EF66-AD5D-42D6-A569-272963D48BD8}"/>
              </a:ext>
            </a:extLst>
          </p:cNvPr>
          <p:cNvCxnSpPr>
            <a:stCxn id="25" idx="6"/>
            <a:endCxn id="5" idx="1"/>
          </p:cNvCxnSpPr>
          <p:nvPr/>
        </p:nvCxnSpPr>
        <p:spPr>
          <a:xfrm>
            <a:off x="2114444" y="1859379"/>
            <a:ext cx="11772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63152BB-4741-4A13-834A-6094A7E90F00}"/>
              </a:ext>
            </a:extLst>
          </p:cNvPr>
          <p:cNvCxnSpPr>
            <a:cxnSpLocks/>
            <a:stCxn id="25" idx="6"/>
            <a:endCxn id="10" idx="1"/>
          </p:cNvCxnSpPr>
          <p:nvPr/>
        </p:nvCxnSpPr>
        <p:spPr>
          <a:xfrm>
            <a:off x="2114444" y="1859379"/>
            <a:ext cx="1177210" cy="214889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6FC6B91A-FE33-4DA8-9180-EDB7ADD8AA61}"/>
              </a:ext>
            </a:extLst>
          </p:cNvPr>
          <p:cNvCxnSpPr>
            <a:cxnSpLocks/>
            <a:stCxn id="10" idx="3"/>
            <a:endCxn id="11" idx="1"/>
          </p:cNvCxnSpPr>
          <p:nvPr/>
        </p:nvCxnSpPr>
        <p:spPr>
          <a:xfrm>
            <a:off x="4240305" y="4008271"/>
            <a:ext cx="730745"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F7EFB295-E2DD-439F-AC18-F0BE4BC716A1}"/>
              </a:ext>
            </a:extLst>
          </p:cNvPr>
          <p:cNvSpPr/>
          <p:nvPr/>
        </p:nvSpPr>
        <p:spPr>
          <a:xfrm>
            <a:off x="4971050" y="1705490"/>
            <a:ext cx="950624" cy="307777"/>
          </a:xfrm>
          <a:prstGeom prst="rect">
            <a:avLst/>
          </a:prstGeom>
        </p:spPr>
        <p:style>
          <a:lnRef idx="2">
            <a:schemeClr val="dk1"/>
          </a:lnRef>
          <a:fillRef idx="1">
            <a:schemeClr val="lt1"/>
          </a:fillRef>
          <a:effectRef idx="0">
            <a:schemeClr val="dk1"/>
          </a:effectRef>
          <a:fontRef idx="minor">
            <a:schemeClr val="dk1"/>
          </a:fontRef>
        </p:style>
        <p:txBody>
          <a:bodyPr wrap="none" rtlCol="0" anchor="ctr"/>
          <a:lstStyle/>
          <a:p>
            <a:pPr algn="ctr"/>
            <a:r>
              <a:rPr kumimoji="1" lang="en-US" altLang="ja-JP" sz="1100" dirty="0">
                <a:latin typeface="+mn-ea"/>
              </a:rPr>
              <a:t>OS</a:t>
            </a:r>
            <a:r>
              <a:rPr kumimoji="1" lang="ja-JP" altLang="en-US" sz="1100" dirty="0">
                <a:latin typeface="+mn-ea"/>
              </a:rPr>
              <a:t>の確認</a:t>
            </a:r>
            <a:endParaRPr kumimoji="1" lang="en-US" altLang="ja-JP" sz="1100" dirty="0">
              <a:latin typeface="+mn-ea"/>
            </a:endParaRPr>
          </a:p>
        </p:txBody>
      </p:sp>
      <p:cxnSp>
        <p:nvCxnSpPr>
          <p:cNvPr id="50" name="直線矢印コネクタ 49">
            <a:extLst>
              <a:ext uri="{FF2B5EF4-FFF2-40B4-BE49-F238E27FC236}">
                <a16:creationId xmlns:a16="http://schemas.microsoft.com/office/drawing/2014/main" id="{7C7D8924-5E5D-48CE-9B25-E0FC369A9314}"/>
              </a:ext>
            </a:extLst>
          </p:cNvPr>
          <p:cNvCxnSpPr>
            <a:cxnSpLocks/>
            <a:stCxn id="5" idx="3"/>
            <a:endCxn id="35" idx="1"/>
          </p:cNvCxnSpPr>
          <p:nvPr/>
        </p:nvCxnSpPr>
        <p:spPr>
          <a:xfrm>
            <a:off x="4242278" y="1859379"/>
            <a:ext cx="7287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282DC910-EC1F-4911-9AC8-B99295B1DABE}"/>
              </a:ext>
            </a:extLst>
          </p:cNvPr>
          <p:cNvCxnSpPr>
            <a:cxnSpLocks/>
            <a:stCxn id="35" idx="3"/>
            <a:endCxn id="15" idx="1"/>
          </p:cNvCxnSpPr>
          <p:nvPr/>
        </p:nvCxnSpPr>
        <p:spPr>
          <a:xfrm flipV="1">
            <a:off x="5921674" y="1859374"/>
            <a:ext cx="728289" cy="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30">
            <a:extLst>
              <a:ext uri="{FF2B5EF4-FFF2-40B4-BE49-F238E27FC236}">
                <a16:creationId xmlns:a16="http://schemas.microsoft.com/office/drawing/2014/main" id="{78B9CB33-B993-4E47-A6A1-84410A7D1DE8}"/>
              </a:ext>
            </a:extLst>
          </p:cNvPr>
          <p:cNvCxnSpPr>
            <a:cxnSpLocks/>
            <a:stCxn id="11" idx="3"/>
          </p:cNvCxnSpPr>
          <p:nvPr/>
        </p:nvCxnSpPr>
        <p:spPr>
          <a:xfrm flipV="1">
            <a:off x="5921674" y="1859379"/>
            <a:ext cx="376682" cy="214889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正方形/長方形 70">
            <a:extLst>
              <a:ext uri="{FF2B5EF4-FFF2-40B4-BE49-F238E27FC236}">
                <a16:creationId xmlns:a16="http://schemas.microsoft.com/office/drawing/2014/main" id="{07005972-7C90-42E4-9394-76350BED65D8}"/>
              </a:ext>
            </a:extLst>
          </p:cNvPr>
          <p:cNvSpPr/>
          <p:nvPr/>
        </p:nvSpPr>
        <p:spPr>
          <a:xfrm>
            <a:off x="2227737" y="5341463"/>
            <a:ext cx="950624" cy="307777"/>
          </a:xfrm>
          <a:prstGeom prst="rect">
            <a:avLst/>
          </a:prstGeom>
        </p:spPr>
        <p:style>
          <a:lnRef idx="2">
            <a:schemeClr val="dk1"/>
          </a:lnRef>
          <a:fillRef idx="1">
            <a:schemeClr val="lt1"/>
          </a:fillRef>
          <a:effectRef idx="0">
            <a:schemeClr val="dk1"/>
          </a:effectRef>
          <a:fontRef idx="minor">
            <a:schemeClr val="dk1"/>
          </a:fontRef>
        </p:style>
        <p:txBody>
          <a:bodyPr wrap="none" rtlCol="0" anchor="ctr"/>
          <a:lstStyle/>
          <a:p>
            <a:pPr algn="ctr"/>
            <a:r>
              <a:rPr kumimoji="1" lang="ja-JP" altLang="en-US" sz="1100" dirty="0">
                <a:latin typeface="+mn-ea"/>
              </a:rPr>
              <a:t>次のページ</a:t>
            </a:r>
            <a:endParaRPr kumimoji="1" lang="en-US" altLang="ja-JP" sz="1100" dirty="0">
              <a:latin typeface="+mn-ea"/>
            </a:endParaRPr>
          </a:p>
        </p:txBody>
      </p:sp>
      <p:cxnSp>
        <p:nvCxnSpPr>
          <p:cNvPr id="72" name="直線矢印コネクタ 30">
            <a:extLst>
              <a:ext uri="{FF2B5EF4-FFF2-40B4-BE49-F238E27FC236}">
                <a16:creationId xmlns:a16="http://schemas.microsoft.com/office/drawing/2014/main" id="{2C22D725-5B05-43F3-835F-709D43A8E1C7}"/>
              </a:ext>
            </a:extLst>
          </p:cNvPr>
          <p:cNvCxnSpPr>
            <a:cxnSpLocks/>
            <a:stCxn id="25" idx="6"/>
            <a:endCxn id="71" idx="0"/>
          </p:cNvCxnSpPr>
          <p:nvPr/>
        </p:nvCxnSpPr>
        <p:spPr>
          <a:xfrm>
            <a:off x="2114444" y="1859379"/>
            <a:ext cx="588605" cy="348208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テキスト ボックス 1">
            <a:extLst>
              <a:ext uri="{FF2B5EF4-FFF2-40B4-BE49-F238E27FC236}">
                <a16:creationId xmlns:a16="http://schemas.microsoft.com/office/drawing/2014/main" id="{F647E29A-E557-4787-9420-6A430A23FE1F}"/>
              </a:ext>
            </a:extLst>
          </p:cNvPr>
          <p:cNvSpPr txBox="1"/>
          <p:nvPr/>
        </p:nvSpPr>
        <p:spPr>
          <a:xfrm>
            <a:off x="483562" y="2703014"/>
            <a:ext cx="1338828" cy="200055"/>
          </a:xfrm>
          <a:prstGeom prst="rect">
            <a:avLst/>
          </a:prstGeom>
          <a:noFill/>
        </p:spPr>
        <p:txBody>
          <a:bodyPr wrap="none" rtlCol="0">
            <a:spAutoFit/>
          </a:bodyPr>
          <a:lstStyle/>
          <a:p>
            <a:r>
              <a:rPr kumimoji="1" lang="en-US" altLang="ja-JP" sz="700" dirty="0">
                <a:latin typeface="+mn-ea"/>
              </a:rPr>
              <a:t>sh100.</a:t>
            </a:r>
            <a:r>
              <a:rPr kumimoji="1" lang="ja-JP" altLang="en-US" sz="700" dirty="0">
                <a:latin typeface="+mn-ea"/>
              </a:rPr>
              <a:t>ショップトップ画面</a:t>
            </a:r>
          </a:p>
        </p:txBody>
      </p:sp>
      <p:sp>
        <p:nvSpPr>
          <p:cNvPr id="23" name="テキスト ボックス 22">
            <a:extLst>
              <a:ext uri="{FF2B5EF4-FFF2-40B4-BE49-F238E27FC236}">
                <a16:creationId xmlns:a16="http://schemas.microsoft.com/office/drawing/2014/main" id="{B19B47D4-F5D9-4E7D-9ED2-B372517A65B1}"/>
              </a:ext>
            </a:extLst>
          </p:cNvPr>
          <p:cNvSpPr txBox="1"/>
          <p:nvPr/>
        </p:nvSpPr>
        <p:spPr>
          <a:xfrm>
            <a:off x="3111610" y="2703014"/>
            <a:ext cx="1338828" cy="200055"/>
          </a:xfrm>
          <a:prstGeom prst="rect">
            <a:avLst/>
          </a:prstGeom>
          <a:noFill/>
        </p:spPr>
        <p:txBody>
          <a:bodyPr wrap="none" rtlCol="0">
            <a:spAutoFit/>
          </a:bodyPr>
          <a:lstStyle/>
          <a:p>
            <a:r>
              <a:rPr kumimoji="1" lang="en-US" altLang="ja-JP" sz="700" dirty="0">
                <a:latin typeface="+mn-ea"/>
              </a:rPr>
              <a:t>sh110.</a:t>
            </a:r>
            <a:r>
              <a:rPr kumimoji="1" lang="ja-JP" altLang="en-US" sz="700" dirty="0">
                <a:latin typeface="+mn-ea"/>
              </a:rPr>
              <a:t>クルスタル商品一覧</a:t>
            </a:r>
          </a:p>
        </p:txBody>
      </p:sp>
      <p:sp>
        <p:nvSpPr>
          <p:cNvPr id="26" name="テキスト ボックス 25">
            <a:extLst>
              <a:ext uri="{FF2B5EF4-FFF2-40B4-BE49-F238E27FC236}">
                <a16:creationId xmlns:a16="http://schemas.microsoft.com/office/drawing/2014/main" id="{B0784C2A-E60C-45FF-8ADB-F2D94B2B7F66}"/>
              </a:ext>
            </a:extLst>
          </p:cNvPr>
          <p:cNvSpPr txBox="1"/>
          <p:nvPr/>
        </p:nvSpPr>
        <p:spPr>
          <a:xfrm>
            <a:off x="6474214" y="2703013"/>
            <a:ext cx="1338828" cy="200055"/>
          </a:xfrm>
          <a:prstGeom prst="rect">
            <a:avLst/>
          </a:prstGeom>
          <a:noFill/>
        </p:spPr>
        <p:txBody>
          <a:bodyPr wrap="none" rtlCol="0">
            <a:spAutoFit/>
          </a:bodyPr>
          <a:lstStyle/>
          <a:p>
            <a:r>
              <a:rPr kumimoji="1" lang="en-US" altLang="ja-JP" sz="700" dirty="0">
                <a:latin typeface="+mn-ea"/>
              </a:rPr>
              <a:t>sh120.</a:t>
            </a:r>
            <a:r>
              <a:rPr kumimoji="1" lang="ja-JP" altLang="en-US" sz="700" dirty="0">
                <a:latin typeface="+mn-ea"/>
              </a:rPr>
              <a:t>クルスタル購入結果</a:t>
            </a:r>
          </a:p>
        </p:txBody>
      </p:sp>
      <p:sp>
        <p:nvSpPr>
          <p:cNvPr id="28" name="テキスト ボックス 27">
            <a:extLst>
              <a:ext uri="{FF2B5EF4-FFF2-40B4-BE49-F238E27FC236}">
                <a16:creationId xmlns:a16="http://schemas.microsoft.com/office/drawing/2014/main" id="{D31E5D90-3588-4106-93B0-C4A16A409D12}"/>
              </a:ext>
            </a:extLst>
          </p:cNvPr>
          <p:cNvSpPr txBox="1"/>
          <p:nvPr/>
        </p:nvSpPr>
        <p:spPr>
          <a:xfrm>
            <a:off x="3329185" y="4851906"/>
            <a:ext cx="875561" cy="200055"/>
          </a:xfrm>
          <a:prstGeom prst="rect">
            <a:avLst/>
          </a:prstGeom>
          <a:noFill/>
        </p:spPr>
        <p:txBody>
          <a:bodyPr wrap="none" rtlCol="0">
            <a:spAutoFit/>
          </a:bodyPr>
          <a:lstStyle/>
          <a:p>
            <a:r>
              <a:rPr kumimoji="1" lang="en-US" altLang="ja-JP" sz="700" dirty="0">
                <a:latin typeface="+mn-ea"/>
              </a:rPr>
              <a:t>sh200.</a:t>
            </a:r>
            <a:r>
              <a:rPr kumimoji="1" lang="ja-JP" altLang="en-US" sz="700" dirty="0">
                <a:latin typeface="+mn-ea"/>
              </a:rPr>
              <a:t> 商品一覧</a:t>
            </a:r>
          </a:p>
        </p:txBody>
      </p:sp>
      <p:sp>
        <p:nvSpPr>
          <p:cNvPr id="30" name="テキスト ボックス 29">
            <a:extLst>
              <a:ext uri="{FF2B5EF4-FFF2-40B4-BE49-F238E27FC236}">
                <a16:creationId xmlns:a16="http://schemas.microsoft.com/office/drawing/2014/main" id="{3A942D35-00D9-482F-8276-1DD36B4FA020}"/>
              </a:ext>
            </a:extLst>
          </p:cNvPr>
          <p:cNvSpPr txBox="1"/>
          <p:nvPr/>
        </p:nvSpPr>
        <p:spPr>
          <a:xfrm>
            <a:off x="4918813" y="4851906"/>
            <a:ext cx="1055097" cy="200055"/>
          </a:xfrm>
          <a:prstGeom prst="rect">
            <a:avLst/>
          </a:prstGeom>
          <a:noFill/>
        </p:spPr>
        <p:txBody>
          <a:bodyPr wrap="none" rtlCol="0">
            <a:spAutoFit/>
          </a:bodyPr>
          <a:lstStyle/>
          <a:p>
            <a:r>
              <a:rPr kumimoji="1" lang="en-US" altLang="ja-JP" sz="700" dirty="0">
                <a:latin typeface="+mn-ea"/>
              </a:rPr>
              <a:t>sh210.</a:t>
            </a:r>
            <a:r>
              <a:rPr kumimoji="1" lang="ja-JP" altLang="en-US" sz="700" dirty="0">
                <a:latin typeface="+mn-ea"/>
              </a:rPr>
              <a:t> 商品購入確認</a:t>
            </a:r>
          </a:p>
        </p:txBody>
      </p:sp>
    </p:spTree>
    <p:extLst>
      <p:ext uri="{BB962C8B-B14F-4D97-AF65-F5344CB8AC3E}">
        <p14:creationId xmlns:p14="http://schemas.microsoft.com/office/powerpoint/2010/main" val="2298862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図 33" descr="文字と写真のスクリーンショット&#10;&#10;自動的に生成された説明">
            <a:extLst>
              <a:ext uri="{FF2B5EF4-FFF2-40B4-BE49-F238E27FC236}">
                <a16:creationId xmlns:a16="http://schemas.microsoft.com/office/drawing/2014/main" id="{AE39C6A0-4F7D-422F-99DA-3E4F4A6907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5364" y="3163773"/>
            <a:ext cx="953630" cy="1689888"/>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902811" cy="307777"/>
          </a:xfrm>
          <a:prstGeom prst="rect">
            <a:avLst/>
          </a:prstGeom>
          <a:noFill/>
        </p:spPr>
        <p:txBody>
          <a:bodyPr wrap="none" rtlCol="0">
            <a:spAutoFit/>
          </a:bodyPr>
          <a:lstStyle/>
          <a:p>
            <a:r>
              <a:rPr kumimoji="1" lang="ja-JP" altLang="en-US" sz="1400" b="1" dirty="0"/>
              <a:t>●フロー</a:t>
            </a:r>
          </a:p>
        </p:txBody>
      </p:sp>
      <p:pic>
        <p:nvPicPr>
          <p:cNvPr id="14" name="図 13" descr="ブルー, 駐車場, 駐車, ストリート が含まれている画像&#10;&#10;自動的に生成された説明">
            <a:extLst>
              <a:ext uri="{FF2B5EF4-FFF2-40B4-BE49-F238E27FC236}">
                <a16:creationId xmlns:a16="http://schemas.microsoft.com/office/drawing/2014/main" id="{C1EE2324-6A29-40B7-82E2-5FBED6AFFC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3626" y="1015744"/>
            <a:ext cx="950624" cy="1687270"/>
          </a:xfrm>
          <a:prstGeom prst="rect">
            <a:avLst/>
          </a:prstGeom>
        </p:spPr>
      </p:pic>
      <p:pic>
        <p:nvPicPr>
          <p:cNvPr id="18" name="図 17" descr="コンピュータ, 時計 が含まれている画像&#10;&#10;自動的に生成された説明">
            <a:extLst>
              <a:ext uri="{FF2B5EF4-FFF2-40B4-BE49-F238E27FC236}">
                <a16:creationId xmlns:a16="http://schemas.microsoft.com/office/drawing/2014/main" id="{E4F4D5F6-F569-4037-80F1-432920FFCA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4862" y="1015744"/>
            <a:ext cx="954132" cy="1690778"/>
          </a:xfrm>
          <a:prstGeom prst="rect">
            <a:avLst/>
          </a:prstGeom>
        </p:spPr>
      </p:pic>
      <p:pic>
        <p:nvPicPr>
          <p:cNvPr id="20" name="図 19" descr="パソコン画面のスクリーンショット&#10;&#10;自動的に生成された説明">
            <a:extLst>
              <a:ext uri="{FF2B5EF4-FFF2-40B4-BE49-F238E27FC236}">
                <a16:creationId xmlns:a16="http://schemas.microsoft.com/office/drawing/2014/main" id="{05DB6784-469E-4BA9-AE6B-B8DDBDE6C1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4954" y="1015744"/>
            <a:ext cx="954132" cy="1690778"/>
          </a:xfrm>
          <a:prstGeom prst="rect">
            <a:avLst/>
          </a:prstGeom>
        </p:spPr>
      </p:pic>
      <p:pic>
        <p:nvPicPr>
          <p:cNvPr id="22" name="図 21" descr="コンピューターのスクリーンショット&#10;&#10;自動的に生成された説明">
            <a:extLst>
              <a:ext uri="{FF2B5EF4-FFF2-40B4-BE49-F238E27FC236}">
                <a16:creationId xmlns:a16="http://schemas.microsoft.com/office/drawing/2014/main" id="{80531A3B-ADC3-4C04-ADE4-D7D94D5929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15046" y="1015744"/>
            <a:ext cx="954132" cy="1690778"/>
          </a:xfrm>
          <a:prstGeom prst="rect">
            <a:avLst/>
          </a:prstGeom>
        </p:spPr>
      </p:pic>
      <p:cxnSp>
        <p:nvCxnSpPr>
          <p:cNvPr id="23" name="直線矢印コネクタ 30">
            <a:extLst>
              <a:ext uri="{FF2B5EF4-FFF2-40B4-BE49-F238E27FC236}">
                <a16:creationId xmlns:a16="http://schemas.microsoft.com/office/drawing/2014/main" id="{40A62D38-90D6-451C-9C99-34CDD37FB64C}"/>
              </a:ext>
            </a:extLst>
          </p:cNvPr>
          <p:cNvCxnSpPr>
            <a:cxnSpLocks/>
            <a:stCxn id="24" idx="2"/>
            <a:endCxn id="14" idx="1"/>
          </p:cNvCxnSpPr>
          <p:nvPr/>
        </p:nvCxnSpPr>
        <p:spPr>
          <a:xfrm rot="16200000" flipH="1">
            <a:off x="2645824" y="1211576"/>
            <a:ext cx="705027" cy="59057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5E96394A-98DD-44A1-B5F7-EB39276FCF46}"/>
              </a:ext>
            </a:extLst>
          </p:cNvPr>
          <p:cNvSpPr/>
          <p:nvPr/>
        </p:nvSpPr>
        <p:spPr>
          <a:xfrm>
            <a:off x="2227737" y="846575"/>
            <a:ext cx="950624" cy="307777"/>
          </a:xfrm>
          <a:prstGeom prst="rect">
            <a:avLst/>
          </a:prstGeom>
        </p:spPr>
        <p:style>
          <a:lnRef idx="2">
            <a:schemeClr val="dk1"/>
          </a:lnRef>
          <a:fillRef idx="1">
            <a:schemeClr val="lt1"/>
          </a:fillRef>
          <a:effectRef idx="0">
            <a:schemeClr val="dk1"/>
          </a:effectRef>
          <a:fontRef idx="minor">
            <a:schemeClr val="dk1"/>
          </a:fontRef>
        </p:style>
        <p:txBody>
          <a:bodyPr wrap="none" rtlCol="0" anchor="ctr"/>
          <a:lstStyle/>
          <a:p>
            <a:pPr algn="ctr"/>
            <a:r>
              <a:rPr kumimoji="1" lang="ja-JP" altLang="en-US" sz="1100" dirty="0">
                <a:latin typeface="+mn-ea"/>
              </a:rPr>
              <a:t>前のページ</a:t>
            </a:r>
            <a:endParaRPr kumimoji="1" lang="en-US" altLang="ja-JP" sz="1100" dirty="0">
              <a:latin typeface="+mn-ea"/>
            </a:endParaRPr>
          </a:p>
        </p:txBody>
      </p:sp>
      <p:cxnSp>
        <p:nvCxnSpPr>
          <p:cNvPr id="25" name="直線矢印コネクタ 24">
            <a:extLst>
              <a:ext uri="{FF2B5EF4-FFF2-40B4-BE49-F238E27FC236}">
                <a16:creationId xmlns:a16="http://schemas.microsoft.com/office/drawing/2014/main" id="{CCBA559E-7B1F-45DE-8919-D22E0A0332BD}"/>
              </a:ext>
            </a:extLst>
          </p:cNvPr>
          <p:cNvCxnSpPr>
            <a:cxnSpLocks/>
            <a:stCxn id="14" idx="3"/>
            <a:endCxn id="18" idx="1"/>
          </p:cNvCxnSpPr>
          <p:nvPr/>
        </p:nvCxnSpPr>
        <p:spPr>
          <a:xfrm>
            <a:off x="4244250" y="1859379"/>
            <a:ext cx="730612" cy="1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A99C128E-7C75-40D9-8478-181D95E6B41D}"/>
              </a:ext>
            </a:extLst>
          </p:cNvPr>
          <p:cNvCxnSpPr>
            <a:cxnSpLocks/>
            <a:stCxn id="18" idx="3"/>
            <a:endCxn id="20" idx="1"/>
          </p:cNvCxnSpPr>
          <p:nvPr/>
        </p:nvCxnSpPr>
        <p:spPr>
          <a:xfrm>
            <a:off x="5928994" y="1861133"/>
            <a:ext cx="4659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C5BD7C64-4C40-4AD0-9240-DAC21E2B98C8}"/>
              </a:ext>
            </a:extLst>
          </p:cNvPr>
          <p:cNvCxnSpPr>
            <a:cxnSpLocks/>
            <a:stCxn id="20" idx="3"/>
            <a:endCxn id="22" idx="1"/>
          </p:cNvCxnSpPr>
          <p:nvPr/>
        </p:nvCxnSpPr>
        <p:spPr>
          <a:xfrm>
            <a:off x="7349086" y="1861133"/>
            <a:ext cx="4659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EAA30A1B-4624-4D1C-9D2D-A72548B6246B}"/>
              </a:ext>
            </a:extLst>
          </p:cNvPr>
          <p:cNvCxnSpPr>
            <a:cxnSpLocks/>
            <a:stCxn id="14" idx="3"/>
            <a:endCxn id="34" idx="1"/>
          </p:cNvCxnSpPr>
          <p:nvPr/>
        </p:nvCxnSpPr>
        <p:spPr>
          <a:xfrm>
            <a:off x="4244250" y="1859379"/>
            <a:ext cx="731114" cy="214933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CF551787-6646-4306-8E54-7ED1EC290BE8}"/>
              </a:ext>
            </a:extLst>
          </p:cNvPr>
          <p:cNvSpPr txBox="1"/>
          <p:nvPr/>
        </p:nvSpPr>
        <p:spPr>
          <a:xfrm>
            <a:off x="3211734" y="2703013"/>
            <a:ext cx="1114408" cy="200055"/>
          </a:xfrm>
          <a:prstGeom prst="rect">
            <a:avLst/>
          </a:prstGeom>
          <a:noFill/>
        </p:spPr>
        <p:txBody>
          <a:bodyPr wrap="none" rtlCol="0">
            <a:spAutoFit/>
          </a:bodyPr>
          <a:lstStyle/>
          <a:p>
            <a:r>
              <a:rPr kumimoji="1" lang="en-US" altLang="ja-JP" sz="700" dirty="0">
                <a:latin typeface="+mn-ea"/>
              </a:rPr>
              <a:t>sh300.</a:t>
            </a:r>
            <a:r>
              <a:rPr kumimoji="1" lang="ja-JP" altLang="en-US" sz="700" dirty="0">
                <a:latin typeface="+mn-ea"/>
              </a:rPr>
              <a:t>分解トップ画面</a:t>
            </a:r>
          </a:p>
        </p:txBody>
      </p:sp>
      <p:sp>
        <p:nvSpPr>
          <p:cNvPr id="37" name="テキスト ボックス 36">
            <a:extLst>
              <a:ext uri="{FF2B5EF4-FFF2-40B4-BE49-F238E27FC236}">
                <a16:creationId xmlns:a16="http://schemas.microsoft.com/office/drawing/2014/main" id="{1176DDC9-F9D6-4269-B883-6A3A8EAB533B}"/>
              </a:ext>
            </a:extLst>
          </p:cNvPr>
          <p:cNvSpPr txBox="1"/>
          <p:nvPr/>
        </p:nvSpPr>
        <p:spPr>
          <a:xfrm>
            <a:off x="4849840" y="2711879"/>
            <a:ext cx="1204176" cy="200055"/>
          </a:xfrm>
          <a:prstGeom prst="rect">
            <a:avLst/>
          </a:prstGeom>
          <a:noFill/>
        </p:spPr>
        <p:txBody>
          <a:bodyPr wrap="none" rtlCol="0">
            <a:spAutoFit/>
          </a:bodyPr>
          <a:lstStyle/>
          <a:p>
            <a:r>
              <a:rPr kumimoji="1" lang="en-US" altLang="ja-JP" sz="700" dirty="0">
                <a:latin typeface="+mn-ea"/>
              </a:rPr>
              <a:t>sh300a.</a:t>
            </a:r>
            <a:r>
              <a:rPr kumimoji="1" lang="ja-JP" altLang="en-US" sz="700" dirty="0">
                <a:latin typeface="+mn-ea"/>
              </a:rPr>
              <a:t>分解カード注意</a:t>
            </a:r>
          </a:p>
        </p:txBody>
      </p:sp>
      <p:sp>
        <p:nvSpPr>
          <p:cNvPr id="38" name="テキスト ボックス 37">
            <a:extLst>
              <a:ext uri="{FF2B5EF4-FFF2-40B4-BE49-F238E27FC236}">
                <a16:creationId xmlns:a16="http://schemas.microsoft.com/office/drawing/2014/main" id="{F107B867-4603-408D-AA98-41FC72D3D218}"/>
              </a:ext>
            </a:extLst>
          </p:cNvPr>
          <p:cNvSpPr txBox="1"/>
          <p:nvPr/>
        </p:nvSpPr>
        <p:spPr>
          <a:xfrm>
            <a:off x="6378936" y="2712164"/>
            <a:ext cx="986167" cy="200055"/>
          </a:xfrm>
          <a:prstGeom prst="rect">
            <a:avLst/>
          </a:prstGeom>
          <a:noFill/>
        </p:spPr>
        <p:txBody>
          <a:bodyPr wrap="none" rtlCol="0">
            <a:spAutoFit/>
          </a:bodyPr>
          <a:lstStyle/>
          <a:p>
            <a:r>
              <a:rPr kumimoji="1" lang="en-US" altLang="ja-JP" sz="700" dirty="0">
                <a:latin typeface="+mn-ea"/>
              </a:rPr>
              <a:t>sh300b.</a:t>
            </a:r>
            <a:r>
              <a:rPr kumimoji="1" lang="ja-JP" altLang="en-US" sz="700" dirty="0">
                <a:latin typeface="+mn-ea"/>
              </a:rPr>
              <a:t>分解結果</a:t>
            </a:r>
            <a:r>
              <a:rPr kumimoji="1" lang="en-US" altLang="ja-JP" sz="700" dirty="0">
                <a:latin typeface="+mn-ea"/>
              </a:rPr>
              <a:t>1</a:t>
            </a:r>
            <a:endParaRPr kumimoji="1" lang="ja-JP" altLang="en-US" sz="700" dirty="0">
              <a:latin typeface="+mn-ea"/>
            </a:endParaRPr>
          </a:p>
        </p:txBody>
      </p:sp>
      <p:sp>
        <p:nvSpPr>
          <p:cNvPr id="40" name="テキスト ボックス 39">
            <a:extLst>
              <a:ext uri="{FF2B5EF4-FFF2-40B4-BE49-F238E27FC236}">
                <a16:creationId xmlns:a16="http://schemas.microsoft.com/office/drawing/2014/main" id="{12EDF06B-5DCD-4BBE-A9FA-51C15347DC14}"/>
              </a:ext>
            </a:extLst>
          </p:cNvPr>
          <p:cNvSpPr txBox="1"/>
          <p:nvPr/>
        </p:nvSpPr>
        <p:spPr>
          <a:xfrm>
            <a:off x="7799028" y="2711879"/>
            <a:ext cx="979755" cy="200055"/>
          </a:xfrm>
          <a:prstGeom prst="rect">
            <a:avLst/>
          </a:prstGeom>
          <a:noFill/>
        </p:spPr>
        <p:txBody>
          <a:bodyPr wrap="none" rtlCol="0">
            <a:spAutoFit/>
          </a:bodyPr>
          <a:lstStyle/>
          <a:p>
            <a:r>
              <a:rPr kumimoji="1" lang="en-US" altLang="ja-JP" sz="700" dirty="0">
                <a:latin typeface="+mn-ea"/>
              </a:rPr>
              <a:t>sh300c.</a:t>
            </a:r>
            <a:r>
              <a:rPr kumimoji="1" lang="ja-JP" altLang="en-US" sz="700" dirty="0">
                <a:latin typeface="+mn-ea"/>
              </a:rPr>
              <a:t>分解結果</a:t>
            </a:r>
            <a:r>
              <a:rPr kumimoji="1" lang="en-US" altLang="ja-JP" sz="700" dirty="0">
                <a:latin typeface="+mn-ea"/>
              </a:rPr>
              <a:t>2</a:t>
            </a:r>
            <a:endParaRPr kumimoji="1" lang="ja-JP" altLang="en-US" sz="700" dirty="0">
              <a:latin typeface="+mn-ea"/>
            </a:endParaRPr>
          </a:p>
        </p:txBody>
      </p:sp>
      <p:sp>
        <p:nvSpPr>
          <p:cNvPr id="41" name="テキスト ボックス 40">
            <a:extLst>
              <a:ext uri="{FF2B5EF4-FFF2-40B4-BE49-F238E27FC236}">
                <a16:creationId xmlns:a16="http://schemas.microsoft.com/office/drawing/2014/main" id="{9C4C9C24-BC41-4C11-8142-B6E1F60BCD1D}"/>
              </a:ext>
            </a:extLst>
          </p:cNvPr>
          <p:cNvSpPr txBox="1"/>
          <p:nvPr/>
        </p:nvSpPr>
        <p:spPr>
          <a:xfrm>
            <a:off x="4867473" y="4853661"/>
            <a:ext cx="1168910" cy="200055"/>
          </a:xfrm>
          <a:prstGeom prst="rect">
            <a:avLst/>
          </a:prstGeom>
          <a:noFill/>
        </p:spPr>
        <p:txBody>
          <a:bodyPr wrap="none" rtlCol="0">
            <a:spAutoFit/>
          </a:bodyPr>
          <a:lstStyle/>
          <a:p>
            <a:r>
              <a:rPr kumimoji="1" lang="en-US" altLang="ja-JP" sz="700" dirty="0">
                <a:latin typeface="+mn-ea"/>
              </a:rPr>
              <a:t>sh300d.</a:t>
            </a:r>
            <a:r>
              <a:rPr kumimoji="1" lang="ja-JP" altLang="en-US" sz="700" dirty="0">
                <a:latin typeface="+mn-ea"/>
              </a:rPr>
              <a:t>分解報酬リスト</a:t>
            </a:r>
          </a:p>
        </p:txBody>
      </p:sp>
    </p:spTree>
    <p:extLst>
      <p:ext uri="{BB962C8B-B14F-4D97-AF65-F5344CB8AC3E}">
        <p14:creationId xmlns:p14="http://schemas.microsoft.com/office/powerpoint/2010/main" val="1052886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2297424" cy="276999"/>
          </a:xfrm>
          <a:prstGeom prst="rect">
            <a:avLst/>
          </a:prstGeom>
          <a:noFill/>
        </p:spPr>
        <p:txBody>
          <a:bodyPr wrap="none" rtlCol="0">
            <a:spAutoFit/>
          </a:bodyPr>
          <a:lstStyle/>
          <a:p>
            <a:r>
              <a:rPr kumimoji="1" lang="ja-JP" altLang="en-US" sz="1200" b="1" dirty="0"/>
              <a:t>○</a:t>
            </a:r>
            <a:r>
              <a:rPr kumimoji="1" lang="en-US" altLang="ja-JP" sz="1200" b="1" dirty="0"/>
              <a:t>sh100</a:t>
            </a:r>
            <a:r>
              <a:rPr kumimoji="1" lang="ja-JP" altLang="en-US" sz="1200" b="1" dirty="0"/>
              <a:t>．ショップトップ画面</a:t>
            </a:r>
          </a:p>
        </p:txBody>
      </p:sp>
      <p:pic>
        <p:nvPicPr>
          <p:cNvPr id="18" name="図 17" descr="スクリーンショット が含まれている画像&#10;&#10;自動的に生成された説明">
            <a:extLst>
              <a:ext uri="{FF2B5EF4-FFF2-40B4-BE49-F238E27FC236}">
                <a16:creationId xmlns:a16="http://schemas.microsoft.com/office/drawing/2014/main" id="{CB4DBBA2-057A-4CB2-90BA-B87C38DC7B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655" y="1129401"/>
            <a:ext cx="2142250" cy="3802296"/>
          </a:xfrm>
          <a:prstGeom prst="rect">
            <a:avLst/>
          </a:prstGeom>
        </p:spPr>
      </p:pic>
      <p:cxnSp>
        <p:nvCxnSpPr>
          <p:cNvPr id="3" name="直線コネクタ 2">
            <a:extLst>
              <a:ext uri="{FF2B5EF4-FFF2-40B4-BE49-F238E27FC236}">
                <a16:creationId xmlns:a16="http://schemas.microsoft.com/office/drawing/2014/main" id="{C6FC75B8-CAD1-42FA-BCAC-A58B958A9393}"/>
              </a:ext>
            </a:extLst>
          </p:cNvPr>
          <p:cNvCxnSpPr>
            <a:cxnSpLocks/>
            <a:stCxn id="4" idx="1"/>
          </p:cNvCxnSpPr>
          <p:nvPr/>
        </p:nvCxnSpPr>
        <p:spPr>
          <a:xfrm flipH="1">
            <a:off x="2875443" y="1267901"/>
            <a:ext cx="232656" cy="15389"/>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6BFB8F71-0BD7-4E80-840C-A1A80A0BB297}"/>
              </a:ext>
            </a:extLst>
          </p:cNvPr>
          <p:cNvSpPr txBox="1"/>
          <p:nvPr/>
        </p:nvSpPr>
        <p:spPr>
          <a:xfrm>
            <a:off x="3108099" y="1160179"/>
            <a:ext cx="723275" cy="215444"/>
          </a:xfrm>
          <a:prstGeom prst="rect">
            <a:avLst/>
          </a:prstGeom>
          <a:noFill/>
        </p:spPr>
        <p:txBody>
          <a:bodyPr wrap="none" rtlCol="0">
            <a:spAutoFit/>
          </a:bodyPr>
          <a:lstStyle/>
          <a:p>
            <a:r>
              <a:rPr kumimoji="1" lang="en-US" altLang="ja-JP" sz="800" dirty="0">
                <a:latin typeface="+mn-ea"/>
              </a:rPr>
              <a:t>01</a:t>
            </a:r>
            <a:r>
              <a:rPr kumimoji="1" lang="ja-JP" altLang="en-US" sz="800" dirty="0">
                <a:latin typeface="+mn-ea"/>
              </a:rPr>
              <a:t>．ヘッダ</a:t>
            </a:r>
          </a:p>
        </p:txBody>
      </p:sp>
      <p:cxnSp>
        <p:nvCxnSpPr>
          <p:cNvPr id="24" name="直線コネクタ 23">
            <a:extLst>
              <a:ext uri="{FF2B5EF4-FFF2-40B4-BE49-F238E27FC236}">
                <a16:creationId xmlns:a16="http://schemas.microsoft.com/office/drawing/2014/main" id="{75D8AA37-496A-40B8-9FAF-62FD548455F2}"/>
              </a:ext>
            </a:extLst>
          </p:cNvPr>
          <p:cNvCxnSpPr>
            <a:cxnSpLocks/>
            <a:stCxn id="37" idx="1"/>
          </p:cNvCxnSpPr>
          <p:nvPr/>
        </p:nvCxnSpPr>
        <p:spPr>
          <a:xfrm flipH="1">
            <a:off x="2079889" y="1507745"/>
            <a:ext cx="1028210" cy="229949"/>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F02B0BCE-F976-485B-9D2C-A97190DAABEF}"/>
              </a:ext>
            </a:extLst>
          </p:cNvPr>
          <p:cNvCxnSpPr>
            <a:cxnSpLocks/>
            <a:stCxn id="39" idx="1"/>
          </p:cNvCxnSpPr>
          <p:nvPr/>
        </p:nvCxnSpPr>
        <p:spPr>
          <a:xfrm flipH="1">
            <a:off x="2846365" y="1744651"/>
            <a:ext cx="261734" cy="69451"/>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8A2E84CC-F707-439A-94C2-F32F6FFF8A15}"/>
              </a:ext>
            </a:extLst>
          </p:cNvPr>
          <p:cNvCxnSpPr>
            <a:cxnSpLocks/>
            <a:stCxn id="41" idx="1"/>
          </p:cNvCxnSpPr>
          <p:nvPr/>
        </p:nvCxnSpPr>
        <p:spPr>
          <a:xfrm flipH="1">
            <a:off x="2815407" y="1989441"/>
            <a:ext cx="292692" cy="75835"/>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AED5CA29-B6FA-4441-8FF5-311980D9ACA8}"/>
              </a:ext>
            </a:extLst>
          </p:cNvPr>
          <p:cNvCxnSpPr>
            <a:cxnSpLocks/>
            <a:stCxn id="43" idx="1"/>
          </p:cNvCxnSpPr>
          <p:nvPr/>
        </p:nvCxnSpPr>
        <p:spPr>
          <a:xfrm flipH="1">
            <a:off x="2610465" y="2225823"/>
            <a:ext cx="497634" cy="116452"/>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E05ED3ED-959A-4E69-B6B6-AD7B4784656D}"/>
              </a:ext>
            </a:extLst>
          </p:cNvPr>
          <p:cNvCxnSpPr>
            <a:cxnSpLocks/>
            <a:stCxn id="47" idx="1"/>
          </p:cNvCxnSpPr>
          <p:nvPr/>
        </p:nvCxnSpPr>
        <p:spPr>
          <a:xfrm flipH="1">
            <a:off x="2689859" y="4586041"/>
            <a:ext cx="418240" cy="176618"/>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75B2165-277A-4D58-8C01-DD0EC82536CB}"/>
              </a:ext>
            </a:extLst>
          </p:cNvPr>
          <p:cNvCxnSpPr>
            <a:cxnSpLocks/>
            <a:stCxn id="45" idx="1"/>
          </p:cNvCxnSpPr>
          <p:nvPr/>
        </p:nvCxnSpPr>
        <p:spPr>
          <a:xfrm flipH="1">
            <a:off x="2689859" y="2636263"/>
            <a:ext cx="418240" cy="4294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0734F81F-5458-4DBA-BE7D-A1B37839869C}"/>
              </a:ext>
            </a:extLst>
          </p:cNvPr>
          <p:cNvSpPr txBox="1"/>
          <p:nvPr/>
        </p:nvSpPr>
        <p:spPr>
          <a:xfrm>
            <a:off x="3108099" y="1400023"/>
            <a:ext cx="1031051" cy="215444"/>
          </a:xfrm>
          <a:prstGeom prst="rect">
            <a:avLst/>
          </a:prstGeom>
          <a:noFill/>
        </p:spPr>
        <p:txBody>
          <a:bodyPr wrap="none" rtlCol="0">
            <a:spAutoFit/>
          </a:bodyPr>
          <a:lstStyle/>
          <a:p>
            <a:r>
              <a:rPr kumimoji="1" lang="en-US" altLang="ja-JP" sz="800" dirty="0">
                <a:latin typeface="+mn-ea"/>
              </a:rPr>
              <a:t>02</a:t>
            </a:r>
            <a:r>
              <a:rPr kumimoji="1" lang="ja-JP" altLang="en-US" sz="800" dirty="0">
                <a:latin typeface="+mn-ea"/>
              </a:rPr>
              <a:t>．ページ見出し</a:t>
            </a:r>
          </a:p>
        </p:txBody>
      </p:sp>
      <p:sp>
        <p:nvSpPr>
          <p:cNvPr id="39" name="テキスト ボックス 38">
            <a:extLst>
              <a:ext uri="{FF2B5EF4-FFF2-40B4-BE49-F238E27FC236}">
                <a16:creationId xmlns:a16="http://schemas.microsoft.com/office/drawing/2014/main" id="{74904D57-9EB0-44C8-954C-D7A98F2B765C}"/>
              </a:ext>
            </a:extLst>
          </p:cNvPr>
          <p:cNvSpPr txBox="1"/>
          <p:nvPr/>
        </p:nvSpPr>
        <p:spPr>
          <a:xfrm>
            <a:off x="3108099" y="1636929"/>
            <a:ext cx="1031051" cy="215444"/>
          </a:xfrm>
          <a:prstGeom prst="rect">
            <a:avLst/>
          </a:prstGeom>
          <a:noFill/>
        </p:spPr>
        <p:txBody>
          <a:bodyPr wrap="none" rtlCol="0">
            <a:spAutoFit/>
          </a:bodyPr>
          <a:lstStyle/>
          <a:p>
            <a:r>
              <a:rPr kumimoji="1" lang="en-US" altLang="ja-JP" sz="800" dirty="0">
                <a:latin typeface="+mn-ea"/>
              </a:rPr>
              <a:t>03</a:t>
            </a:r>
            <a:r>
              <a:rPr kumimoji="1" lang="ja-JP" altLang="en-US" sz="800" dirty="0">
                <a:latin typeface="+mn-ea"/>
              </a:rPr>
              <a:t>．もどるボタン</a:t>
            </a:r>
          </a:p>
        </p:txBody>
      </p:sp>
      <p:sp>
        <p:nvSpPr>
          <p:cNvPr id="41" name="テキスト ボックス 40">
            <a:extLst>
              <a:ext uri="{FF2B5EF4-FFF2-40B4-BE49-F238E27FC236}">
                <a16:creationId xmlns:a16="http://schemas.microsoft.com/office/drawing/2014/main" id="{ACA1CC17-948D-4E6C-8495-02B89B9BF3B5}"/>
              </a:ext>
            </a:extLst>
          </p:cNvPr>
          <p:cNvSpPr txBox="1"/>
          <p:nvPr/>
        </p:nvSpPr>
        <p:spPr>
          <a:xfrm>
            <a:off x="3108099" y="1881719"/>
            <a:ext cx="1184940" cy="215444"/>
          </a:xfrm>
          <a:prstGeom prst="rect">
            <a:avLst/>
          </a:prstGeom>
          <a:noFill/>
        </p:spPr>
        <p:txBody>
          <a:bodyPr wrap="none" rtlCol="0">
            <a:spAutoFit/>
          </a:bodyPr>
          <a:lstStyle/>
          <a:p>
            <a:r>
              <a:rPr kumimoji="1" lang="en-US" altLang="ja-JP" sz="800" dirty="0">
                <a:latin typeface="+mn-ea"/>
              </a:rPr>
              <a:t>04</a:t>
            </a:r>
            <a:r>
              <a:rPr kumimoji="1" lang="ja-JP" altLang="en-US" sz="800" dirty="0">
                <a:latin typeface="+mn-ea"/>
              </a:rPr>
              <a:t>．</a:t>
            </a:r>
            <a:r>
              <a:rPr kumimoji="1" lang="en-US" altLang="ja-JP" sz="800" dirty="0">
                <a:latin typeface="+mn-ea"/>
              </a:rPr>
              <a:t>SALE</a:t>
            </a:r>
            <a:r>
              <a:rPr kumimoji="1" lang="ja-JP" altLang="en-US" sz="800" dirty="0">
                <a:latin typeface="+mn-ea"/>
              </a:rPr>
              <a:t>中アイコン</a:t>
            </a:r>
          </a:p>
        </p:txBody>
      </p:sp>
      <p:sp>
        <p:nvSpPr>
          <p:cNvPr id="43" name="テキスト ボックス 42">
            <a:extLst>
              <a:ext uri="{FF2B5EF4-FFF2-40B4-BE49-F238E27FC236}">
                <a16:creationId xmlns:a16="http://schemas.microsoft.com/office/drawing/2014/main" id="{B4BD3129-1DD8-4FCC-919D-4BF51F1F477A}"/>
              </a:ext>
            </a:extLst>
          </p:cNvPr>
          <p:cNvSpPr txBox="1"/>
          <p:nvPr/>
        </p:nvSpPr>
        <p:spPr>
          <a:xfrm>
            <a:off x="3108099" y="2118101"/>
            <a:ext cx="1133644" cy="215444"/>
          </a:xfrm>
          <a:prstGeom prst="rect">
            <a:avLst/>
          </a:prstGeom>
          <a:noFill/>
        </p:spPr>
        <p:txBody>
          <a:bodyPr wrap="none" rtlCol="0">
            <a:spAutoFit/>
          </a:bodyPr>
          <a:lstStyle/>
          <a:p>
            <a:r>
              <a:rPr kumimoji="1" lang="en-US" altLang="ja-JP" sz="800" dirty="0">
                <a:latin typeface="+mn-ea"/>
              </a:rPr>
              <a:t>05</a:t>
            </a:r>
            <a:r>
              <a:rPr kumimoji="1" lang="ja-JP" altLang="en-US" sz="800" dirty="0">
                <a:latin typeface="+mn-ea"/>
              </a:rPr>
              <a:t>．商品項目ボタン</a:t>
            </a:r>
          </a:p>
        </p:txBody>
      </p:sp>
      <p:sp>
        <p:nvSpPr>
          <p:cNvPr id="45" name="テキスト ボックス 44">
            <a:extLst>
              <a:ext uri="{FF2B5EF4-FFF2-40B4-BE49-F238E27FC236}">
                <a16:creationId xmlns:a16="http://schemas.microsoft.com/office/drawing/2014/main" id="{BAEFCF5F-4006-47DC-88A4-8821B3ED50FC}"/>
              </a:ext>
            </a:extLst>
          </p:cNvPr>
          <p:cNvSpPr txBox="1"/>
          <p:nvPr/>
        </p:nvSpPr>
        <p:spPr>
          <a:xfrm>
            <a:off x="3108099" y="2528541"/>
            <a:ext cx="1287532" cy="215444"/>
          </a:xfrm>
          <a:prstGeom prst="rect">
            <a:avLst/>
          </a:prstGeom>
          <a:noFill/>
        </p:spPr>
        <p:txBody>
          <a:bodyPr wrap="none" rtlCol="0">
            <a:spAutoFit/>
          </a:bodyPr>
          <a:lstStyle/>
          <a:p>
            <a:r>
              <a:rPr kumimoji="1" lang="en-US" altLang="ja-JP" sz="800" dirty="0">
                <a:latin typeface="+mn-ea"/>
              </a:rPr>
              <a:t>06</a:t>
            </a:r>
            <a:r>
              <a:rPr kumimoji="1" lang="ja-JP" altLang="en-US" sz="800" dirty="0">
                <a:latin typeface="+mn-ea"/>
              </a:rPr>
              <a:t>．</a:t>
            </a:r>
            <a:r>
              <a:rPr kumimoji="1" lang="en-US" altLang="ja-JP" sz="800" dirty="0">
                <a:latin typeface="+mn-ea"/>
              </a:rPr>
              <a:t>SALE</a:t>
            </a:r>
            <a:r>
              <a:rPr kumimoji="1" lang="ja-JP" altLang="en-US" sz="800" dirty="0">
                <a:latin typeface="+mn-ea"/>
              </a:rPr>
              <a:t>情報テキスト</a:t>
            </a:r>
          </a:p>
        </p:txBody>
      </p:sp>
      <p:sp>
        <p:nvSpPr>
          <p:cNvPr id="47" name="テキスト ボックス 46">
            <a:extLst>
              <a:ext uri="{FF2B5EF4-FFF2-40B4-BE49-F238E27FC236}">
                <a16:creationId xmlns:a16="http://schemas.microsoft.com/office/drawing/2014/main" id="{91848026-77B5-440A-802D-023A1A900D4E}"/>
              </a:ext>
            </a:extLst>
          </p:cNvPr>
          <p:cNvSpPr txBox="1"/>
          <p:nvPr/>
        </p:nvSpPr>
        <p:spPr>
          <a:xfrm>
            <a:off x="3108099" y="4478319"/>
            <a:ext cx="723275" cy="215444"/>
          </a:xfrm>
          <a:prstGeom prst="rect">
            <a:avLst/>
          </a:prstGeom>
          <a:noFill/>
        </p:spPr>
        <p:txBody>
          <a:bodyPr wrap="none" rtlCol="0">
            <a:spAutoFit/>
          </a:bodyPr>
          <a:lstStyle/>
          <a:p>
            <a:r>
              <a:rPr kumimoji="1" lang="en-US" altLang="ja-JP" sz="800" dirty="0">
                <a:latin typeface="+mn-ea"/>
              </a:rPr>
              <a:t>07</a:t>
            </a:r>
            <a:r>
              <a:rPr kumimoji="1" lang="ja-JP" altLang="en-US" sz="800" dirty="0">
                <a:latin typeface="+mn-ea"/>
              </a:rPr>
              <a:t>．フッタ</a:t>
            </a: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395631" y="906263"/>
            <a:ext cx="873957" cy="253916"/>
          </a:xfrm>
          <a:prstGeom prst="rect">
            <a:avLst/>
          </a:prstGeom>
          <a:noFill/>
        </p:spPr>
        <p:txBody>
          <a:bodyPr wrap="none" rtlCol="0">
            <a:spAutoFit/>
          </a:bodyPr>
          <a:lstStyle/>
          <a:p>
            <a:r>
              <a:rPr kumimoji="1" lang="en-US" altLang="ja-JP" sz="1050" b="1" dirty="0"/>
              <a:t>01</a:t>
            </a:r>
            <a:r>
              <a:rPr kumimoji="1" lang="ja-JP" altLang="en-US" sz="1050" b="1" dirty="0"/>
              <a:t>．ヘッダ</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580842" y="1183262"/>
            <a:ext cx="1851789" cy="246221"/>
          </a:xfrm>
          <a:prstGeom prst="rect">
            <a:avLst/>
          </a:prstGeom>
          <a:noFill/>
        </p:spPr>
        <p:txBody>
          <a:bodyPr wrap="none" rtlCol="0">
            <a:spAutoFit/>
          </a:bodyPr>
          <a:lstStyle/>
          <a:p>
            <a:r>
              <a:rPr kumimoji="1" lang="ja-JP" altLang="en-US" sz="1000" dirty="0"/>
              <a:t>共通のヘッダ。詳細は割愛。</a:t>
            </a:r>
            <a:endParaRPr kumimoji="1" lang="en-US" altLang="ja-JP" sz="1000" dirty="0"/>
          </a:p>
        </p:txBody>
      </p:sp>
      <p:sp>
        <p:nvSpPr>
          <p:cNvPr id="51" name="テキスト ボックス 50">
            <a:extLst>
              <a:ext uri="{FF2B5EF4-FFF2-40B4-BE49-F238E27FC236}">
                <a16:creationId xmlns:a16="http://schemas.microsoft.com/office/drawing/2014/main" id="{4FB3E696-EC25-4DAF-83E5-A2727FD2D3E7}"/>
              </a:ext>
            </a:extLst>
          </p:cNvPr>
          <p:cNvSpPr txBox="1"/>
          <p:nvPr/>
        </p:nvSpPr>
        <p:spPr>
          <a:xfrm>
            <a:off x="4395631" y="1478896"/>
            <a:ext cx="1277914" cy="253916"/>
          </a:xfrm>
          <a:prstGeom prst="rect">
            <a:avLst/>
          </a:prstGeom>
          <a:noFill/>
        </p:spPr>
        <p:txBody>
          <a:bodyPr wrap="none" rtlCol="0">
            <a:spAutoFit/>
          </a:bodyPr>
          <a:lstStyle/>
          <a:p>
            <a:r>
              <a:rPr kumimoji="1" lang="en-US" altLang="ja-JP" sz="1050" b="1" dirty="0"/>
              <a:t>02</a:t>
            </a:r>
            <a:r>
              <a:rPr kumimoji="1" lang="ja-JP" altLang="en-US" sz="1050" b="1" dirty="0"/>
              <a:t>．ページ見出し</a:t>
            </a:r>
          </a:p>
        </p:txBody>
      </p:sp>
      <p:sp>
        <p:nvSpPr>
          <p:cNvPr id="52" name="テキスト ボックス 51">
            <a:extLst>
              <a:ext uri="{FF2B5EF4-FFF2-40B4-BE49-F238E27FC236}">
                <a16:creationId xmlns:a16="http://schemas.microsoft.com/office/drawing/2014/main" id="{56AEFF69-20DE-4BD5-8129-AC9EDD1D2E6B}"/>
              </a:ext>
            </a:extLst>
          </p:cNvPr>
          <p:cNvSpPr txBox="1"/>
          <p:nvPr/>
        </p:nvSpPr>
        <p:spPr>
          <a:xfrm>
            <a:off x="4580842" y="1755895"/>
            <a:ext cx="1980029" cy="246221"/>
          </a:xfrm>
          <a:prstGeom prst="rect">
            <a:avLst/>
          </a:prstGeom>
          <a:noFill/>
        </p:spPr>
        <p:txBody>
          <a:bodyPr wrap="none" rtlCol="0">
            <a:spAutoFit/>
          </a:bodyPr>
          <a:lstStyle/>
          <a:p>
            <a:r>
              <a:rPr kumimoji="1" lang="ja-JP" altLang="en-US" sz="1000" dirty="0"/>
              <a:t>本ページの見出しのテキスト。</a:t>
            </a:r>
            <a:endParaRPr kumimoji="1" lang="en-US" altLang="ja-JP" sz="1000" dirty="0"/>
          </a:p>
        </p:txBody>
      </p:sp>
      <p:sp>
        <p:nvSpPr>
          <p:cNvPr id="53" name="テキスト ボックス 52">
            <a:extLst>
              <a:ext uri="{FF2B5EF4-FFF2-40B4-BE49-F238E27FC236}">
                <a16:creationId xmlns:a16="http://schemas.microsoft.com/office/drawing/2014/main" id="{3F7CBFC9-0E2D-499D-9AB0-CDCD88CEEAA4}"/>
              </a:ext>
            </a:extLst>
          </p:cNvPr>
          <p:cNvSpPr txBox="1"/>
          <p:nvPr/>
        </p:nvSpPr>
        <p:spPr>
          <a:xfrm>
            <a:off x="4395631" y="2050638"/>
            <a:ext cx="1277914" cy="253916"/>
          </a:xfrm>
          <a:prstGeom prst="rect">
            <a:avLst/>
          </a:prstGeom>
          <a:noFill/>
        </p:spPr>
        <p:txBody>
          <a:bodyPr wrap="none" rtlCol="0">
            <a:spAutoFit/>
          </a:bodyPr>
          <a:lstStyle/>
          <a:p>
            <a:r>
              <a:rPr kumimoji="1" lang="en-US" altLang="ja-JP" sz="1050" b="1" dirty="0"/>
              <a:t>03</a:t>
            </a:r>
            <a:r>
              <a:rPr kumimoji="1" lang="ja-JP" altLang="en-US" sz="1050" b="1" dirty="0"/>
              <a:t>．もどるボタン</a:t>
            </a:r>
          </a:p>
        </p:txBody>
      </p:sp>
      <p:sp>
        <p:nvSpPr>
          <p:cNvPr id="54" name="テキスト ボックス 53">
            <a:extLst>
              <a:ext uri="{FF2B5EF4-FFF2-40B4-BE49-F238E27FC236}">
                <a16:creationId xmlns:a16="http://schemas.microsoft.com/office/drawing/2014/main" id="{34BF1871-7EE4-4D7E-8744-7AB49CC63292}"/>
              </a:ext>
            </a:extLst>
          </p:cNvPr>
          <p:cNvSpPr txBox="1"/>
          <p:nvPr/>
        </p:nvSpPr>
        <p:spPr>
          <a:xfrm>
            <a:off x="4580842" y="2327637"/>
            <a:ext cx="1723549" cy="246221"/>
          </a:xfrm>
          <a:prstGeom prst="rect">
            <a:avLst/>
          </a:prstGeom>
          <a:noFill/>
        </p:spPr>
        <p:txBody>
          <a:bodyPr wrap="none" rtlCol="0">
            <a:spAutoFit/>
          </a:bodyPr>
          <a:lstStyle/>
          <a:p>
            <a:r>
              <a:rPr kumimoji="1" lang="ja-JP" altLang="en-US" sz="1000" dirty="0"/>
              <a:t>前の画面にもどるボタン。</a:t>
            </a:r>
            <a:endParaRPr kumimoji="1" lang="en-US" altLang="ja-JP" sz="1000" dirty="0"/>
          </a:p>
        </p:txBody>
      </p:sp>
      <p:sp>
        <p:nvSpPr>
          <p:cNvPr id="55" name="テキスト ボックス 54">
            <a:extLst>
              <a:ext uri="{FF2B5EF4-FFF2-40B4-BE49-F238E27FC236}">
                <a16:creationId xmlns:a16="http://schemas.microsoft.com/office/drawing/2014/main" id="{90A0A656-0105-4C2B-9202-36F6CD7B0987}"/>
              </a:ext>
            </a:extLst>
          </p:cNvPr>
          <p:cNvSpPr txBox="1"/>
          <p:nvPr/>
        </p:nvSpPr>
        <p:spPr>
          <a:xfrm>
            <a:off x="4395631" y="2622380"/>
            <a:ext cx="1443024" cy="253916"/>
          </a:xfrm>
          <a:prstGeom prst="rect">
            <a:avLst/>
          </a:prstGeom>
          <a:noFill/>
        </p:spPr>
        <p:txBody>
          <a:bodyPr wrap="none" rtlCol="0">
            <a:spAutoFit/>
          </a:bodyPr>
          <a:lstStyle/>
          <a:p>
            <a:r>
              <a:rPr kumimoji="1" lang="en-US" altLang="ja-JP" sz="1050" b="1" dirty="0"/>
              <a:t>04</a:t>
            </a:r>
            <a:r>
              <a:rPr kumimoji="1" lang="ja-JP" altLang="en-US" sz="1050" b="1" dirty="0"/>
              <a:t>．</a:t>
            </a:r>
            <a:r>
              <a:rPr kumimoji="1" lang="en-US" altLang="ja-JP" sz="1050" b="1" dirty="0"/>
              <a:t>SALE</a:t>
            </a:r>
            <a:r>
              <a:rPr kumimoji="1" lang="ja-JP" altLang="en-US" sz="1050" b="1" dirty="0"/>
              <a:t>中アイコン</a:t>
            </a:r>
          </a:p>
        </p:txBody>
      </p:sp>
      <p:sp>
        <p:nvSpPr>
          <p:cNvPr id="56" name="テキスト ボックス 55">
            <a:extLst>
              <a:ext uri="{FF2B5EF4-FFF2-40B4-BE49-F238E27FC236}">
                <a16:creationId xmlns:a16="http://schemas.microsoft.com/office/drawing/2014/main" id="{3F0ED185-885A-4159-AC94-C1A0E2B6C019}"/>
              </a:ext>
            </a:extLst>
          </p:cNvPr>
          <p:cNvSpPr txBox="1"/>
          <p:nvPr/>
        </p:nvSpPr>
        <p:spPr>
          <a:xfrm>
            <a:off x="4580842" y="2899379"/>
            <a:ext cx="2877711" cy="400110"/>
          </a:xfrm>
          <a:prstGeom prst="rect">
            <a:avLst/>
          </a:prstGeom>
          <a:noFill/>
        </p:spPr>
        <p:txBody>
          <a:bodyPr wrap="none" rtlCol="0">
            <a:spAutoFit/>
          </a:bodyPr>
          <a:lstStyle/>
          <a:p>
            <a:r>
              <a:rPr kumimoji="1" lang="ja-JP" altLang="en-US" sz="1000" dirty="0"/>
              <a:t>前述のセール対象の商品が含まれている項目に</a:t>
            </a:r>
            <a:endParaRPr kumimoji="1" lang="en-US" altLang="ja-JP" sz="1000" dirty="0"/>
          </a:p>
          <a:p>
            <a:r>
              <a:rPr kumimoji="1" lang="en-US" altLang="ja-JP" sz="1000" dirty="0"/>
              <a:t>SALE</a:t>
            </a:r>
            <a:r>
              <a:rPr kumimoji="1" lang="ja-JP" altLang="en-US" sz="1000" dirty="0"/>
              <a:t>を示すアイコンを表示する。</a:t>
            </a:r>
            <a:endParaRPr kumimoji="1" lang="en-US" altLang="ja-JP" sz="1000" dirty="0"/>
          </a:p>
        </p:txBody>
      </p:sp>
      <p:sp>
        <p:nvSpPr>
          <p:cNvPr id="57" name="テキスト ボックス 56">
            <a:extLst>
              <a:ext uri="{FF2B5EF4-FFF2-40B4-BE49-F238E27FC236}">
                <a16:creationId xmlns:a16="http://schemas.microsoft.com/office/drawing/2014/main" id="{14668974-1097-4FFE-ADF1-21B14B146CCD}"/>
              </a:ext>
            </a:extLst>
          </p:cNvPr>
          <p:cNvSpPr txBox="1"/>
          <p:nvPr/>
        </p:nvSpPr>
        <p:spPr>
          <a:xfrm>
            <a:off x="4395631" y="3342673"/>
            <a:ext cx="1412566" cy="253916"/>
          </a:xfrm>
          <a:prstGeom prst="rect">
            <a:avLst/>
          </a:prstGeom>
          <a:noFill/>
        </p:spPr>
        <p:txBody>
          <a:bodyPr wrap="none" rtlCol="0">
            <a:spAutoFit/>
          </a:bodyPr>
          <a:lstStyle/>
          <a:p>
            <a:r>
              <a:rPr kumimoji="1" lang="en-US" altLang="ja-JP" sz="1050" b="1" dirty="0"/>
              <a:t>05</a:t>
            </a:r>
            <a:r>
              <a:rPr kumimoji="1" lang="ja-JP" altLang="en-US" sz="1050" b="1" dirty="0"/>
              <a:t>．商品項目ボタン</a:t>
            </a:r>
          </a:p>
        </p:txBody>
      </p:sp>
      <p:sp>
        <p:nvSpPr>
          <p:cNvPr id="58" name="テキスト ボックス 57">
            <a:extLst>
              <a:ext uri="{FF2B5EF4-FFF2-40B4-BE49-F238E27FC236}">
                <a16:creationId xmlns:a16="http://schemas.microsoft.com/office/drawing/2014/main" id="{4B093E55-8AFB-482B-8EDB-6C0FD19AE60D}"/>
              </a:ext>
            </a:extLst>
          </p:cNvPr>
          <p:cNvSpPr txBox="1"/>
          <p:nvPr/>
        </p:nvSpPr>
        <p:spPr>
          <a:xfrm>
            <a:off x="4580842" y="3619672"/>
            <a:ext cx="1794081" cy="861774"/>
          </a:xfrm>
          <a:prstGeom prst="rect">
            <a:avLst/>
          </a:prstGeom>
          <a:noFill/>
        </p:spPr>
        <p:txBody>
          <a:bodyPr wrap="none" rtlCol="0">
            <a:spAutoFit/>
          </a:bodyPr>
          <a:lstStyle/>
          <a:p>
            <a:r>
              <a:rPr kumimoji="1" lang="ja-JP" altLang="en-US" sz="1000" dirty="0"/>
              <a:t>前述の</a:t>
            </a:r>
            <a:endParaRPr kumimoji="1" lang="en-US" altLang="ja-JP" sz="1000" dirty="0"/>
          </a:p>
          <a:p>
            <a:r>
              <a:rPr kumimoji="1" lang="ja-JP" altLang="en-US" sz="1000" dirty="0"/>
              <a:t>・クリスタル</a:t>
            </a:r>
            <a:endParaRPr kumimoji="1" lang="en-US" altLang="ja-JP" sz="1000" dirty="0"/>
          </a:p>
          <a:p>
            <a:r>
              <a:rPr kumimoji="1" lang="ja-JP" altLang="en-US" sz="1000" dirty="0"/>
              <a:t>・アイテム</a:t>
            </a:r>
            <a:endParaRPr kumimoji="1" lang="en-US" altLang="ja-JP" sz="1000" dirty="0"/>
          </a:p>
          <a:p>
            <a:r>
              <a:rPr kumimoji="1" lang="ja-JP" altLang="en-US" sz="1000" dirty="0"/>
              <a:t>・ＴＲ分解</a:t>
            </a:r>
            <a:endParaRPr kumimoji="1" lang="en-US" altLang="ja-JP" sz="1000" dirty="0"/>
          </a:p>
          <a:p>
            <a:r>
              <a:rPr kumimoji="1" lang="ja-JP" altLang="en-US" sz="1000" dirty="0"/>
              <a:t>という</a:t>
            </a:r>
            <a:r>
              <a:rPr kumimoji="1" lang="en-US" altLang="ja-JP" sz="1000" dirty="0"/>
              <a:t>3</a:t>
            </a:r>
            <a:r>
              <a:rPr kumimoji="1" lang="ja-JP" altLang="en-US" sz="1000" dirty="0"/>
              <a:t>つのボタンとする。</a:t>
            </a:r>
            <a:endParaRPr kumimoji="1" lang="en-US" altLang="ja-JP" sz="1000" dirty="0"/>
          </a:p>
        </p:txBody>
      </p:sp>
      <p:sp>
        <p:nvSpPr>
          <p:cNvPr id="59" name="テキスト ボックス 58">
            <a:extLst>
              <a:ext uri="{FF2B5EF4-FFF2-40B4-BE49-F238E27FC236}">
                <a16:creationId xmlns:a16="http://schemas.microsoft.com/office/drawing/2014/main" id="{F6E3E3AD-41F6-4D55-A590-CC8E303A3015}"/>
              </a:ext>
            </a:extLst>
          </p:cNvPr>
          <p:cNvSpPr txBox="1"/>
          <p:nvPr/>
        </p:nvSpPr>
        <p:spPr>
          <a:xfrm>
            <a:off x="4389639" y="4506164"/>
            <a:ext cx="1577676" cy="253916"/>
          </a:xfrm>
          <a:prstGeom prst="rect">
            <a:avLst/>
          </a:prstGeom>
          <a:noFill/>
        </p:spPr>
        <p:txBody>
          <a:bodyPr wrap="none" rtlCol="0">
            <a:spAutoFit/>
          </a:bodyPr>
          <a:lstStyle/>
          <a:p>
            <a:r>
              <a:rPr kumimoji="1" lang="en-US" altLang="ja-JP" sz="1050" b="1" dirty="0"/>
              <a:t>06</a:t>
            </a:r>
            <a:r>
              <a:rPr kumimoji="1" lang="ja-JP" altLang="en-US" sz="1050" b="1" dirty="0"/>
              <a:t>．</a:t>
            </a:r>
            <a:r>
              <a:rPr kumimoji="1" lang="en-US" altLang="ja-JP" sz="1050" b="1" dirty="0"/>
              <a:t>SALE</a:t>
            </a:r>
            <a:r>
              <a:rPr kumimoji="1" lang="ja-JP" altLang="en-US" sz="1050" b="1" dirty="0"/>
              <a:t>情報テキスト</a:t>
            </a:r>
          </a:p>
        </p:txBody>
      </p:sp>
      <p:sp>
        <p:nvSpPr>
          <p:cNvPr id="60" name="テキスト ボックス 59">
            <a:extLst>
              <a:ext uri="{FF2B5EF4-FFF2-40B4-BE49-F238E27FC236}">
                <a16:creationId xmlns:a16="http://schemas.microsoft.com/office/drawing/2014/main" id="{F70C32A8-6342-47F1-87FC-806371133FAB}"/>
              </a:ext>
            </a:extLst>
          </p:cNvPr>
          <p:cNvSpPr txBox="1"/>
          <p:nvPr/>
        </p:nvSpPr>
        <p:spPr>
          <a:xfrm>
            <a:off x="4574850" y="4783163"/>
            <a:ext cx="3974165" cy="1169551"/>
          </a:xfrm>
          <a:prstGeom prst="rect">
            <a:avLst/>
          </a:prstGeom>
          <a:noFill/>
        </p:spPr>
        <p:txBody>
          <a:bodyPr wrap="none" rtlCol="0">
            <a:spAutoFit/>
          </a:bodyPr>
          <a:lstStyle/>
          <a:p>
            <a:r>
              <a:rPr kumimoji="1" lang="en-US" altLang="ja-JP" sz="1000" dirty="0"/>
              <a:t>SALE</a:t>
            </a:r>
            <a:r>
              <a:rPr kumimoji="1" lang="ja-JP" altLang="en-US" sz="1000" dirty="0"/>
              <a:t>中の場合、</a:t>
            </a:r>
            <a:r>
              <a:rPr kumimoji="1" lang="en-US" altLang="ja-JP" sz="1000" dirty="0"/>
              <a:t>SALE</a:t>
            </a:r>
            <a:r>
              <a:rPr kumimoji="1" lang="ja-JP" altLang="en-US" sz="1000" dirty="0"/>
              <a:t>の文言や期間情報などを記載するエリア。</a:t>
            </a:r>
            <a:endParaRPr kumimoji="1" lang="en-US" altLang="ja-JP" sz="1000" dirty="0"/>
          </a:p>
          <a:p>
            <a:r>
              <a:rPr kumimoji="1" lang="ja-JP" altLang="en-US" sz="1000" dirty="0"/>
              <a:t>長文のテキストは横にスクロールして表示する。</a:t>
            </a:r>
            <a:endParaRPr kumimoji="1" lang="en-US" altLang="ja-JP" sz="1000" dirty="0"/>
          </a:p>
          <a:p>
            <a:endParaRPr kumimoji="1" lang="en-US" altLang="ja-JP" sz="1000" dirty="0"/>
          </a:p>
          <a:p>
            <a:r>
              <a:rPr kumimoji="1" lang="en-US" altLang="ja-JP" sz="1000" dirty="0"/>
              <a:t>1</a:t>
            </a:r>
            <a:r>
              <a:rPr kumimoji="1" lang="ja-JP" altLang="en-US" sz="1000" dirty="0"/>
              <a:t>．スクロール開始までに</a:t>
            </a:r>
            <a:r>
              <a:rPr kumimoji="1" lang="en-US" altLang="ja-JP" sz="1000" dirty="0"/>
              <a:t>2sec</a:t>
            </a:r>
            <a:r>
              <a:rPr kumimoji="1" lang="ja-JP" altLang="en-US" sz="1000" dirty="0"/>
              <a:t>停止させる。</a:t>
            </a:r>
            <a:endParaRPr kumimoji="1" lang="en-US" altLang="ja-JP" sz="1000" dirty="0"/>
          </a:p>
          <a:p>
            <a:r>
              <a:rPr kumimoji="1" lang="en-US" altLang="ja-JP" sz="1000" dirty="0"/>
              <a:t>2</a:t>
            </a:r>
            <a:r>
              <a:rPr kumimoji="1" lang="ja-JP" altLang="en-US" sz="1000" dirty="0"/>
              <a:t>．スクロールを開始する。</a:t>
            </a:r>
            <a:endParaRPr kumimoji="1" lang="en-US" altLang="ja-JP" sz="1000" dirty="0"/>
          </a:p>
          <a:p>
            <a:r>
              <a:rPr kumimoji="1" lang="en-US" altLang="ja-JP" sz="1000" dirty="0"/>
              <a:t>3</a:t>
            </a:r>
            <a:r>
              <a:rPr kumimoji="1" lang="ja-JP" altLang="en-US" sz="1000" dirty="0"/>
              <a:t>．テキストが全てスクロールアウトする。</a:t>
            </a:r>
            <a:endParaRPr kumimoji="1" lang="en-US" altLang="ja-JP" sz="1000" dirty="0"/>
          </a:p>
          <a:p>
            <a:r>
              <a:rPr kumimoji="1" lang="en-US" altLang="ja-JP" sz="1000" dirty="0"/>
              <a:t>4</a:t>
            </a:r>
            <a:r>
              <a:rPr kumimoji="1" lang="ja-JP" altLang="en-US" sz="1000" dirty="0"/>
              <a:t>．同文が素早くスクロールインしてきて、初期位置に停止する。</a:t>
            </a:r>
            <a:endParaRPr kumimoji="1" lang="en-US" altLang="ja-JP" sz="1000" dirty="0"/>
          </a:p>
        </p:txBody>
      </p:sp>
      <p:sp>
        <p:nvSpPr>
          <p:cNvPr id="61" name="テキスト ボックス 60">
            <a:extLst>
              <a:ext uri="{FF2B5EF4-FFF2-40B4-BE49-F238E27FC236}">
                <a16:creationId xmlns:a16="http://schemas.microsoft.com/office/drawing/2014/main" id="{217D07F8-E206-4764-8A27-EE83B721C176}"/>
              </a:ext>
            </a:extLst>
          </p:cNvPr>
          <p:cNvSpPr txBox="1"/>
          <p:nvPr/>
        </p:nvSpPr>
        <p:spPr>
          <a:xfrm>
            <a:off x="4395631" y="6000515"/>
            <a:ext cx="873957" cy="253916"/>
          </a:xfrm>
          <a:prstGeom prst="rect">
            <a:avLst/>
          </a:prstGeom>
          <a:noFill/>
        </p:spPr>
        <p:txBody>
          <a:bodyPr wrap="none" rtlCol="0">
            <a:spAutoFit/>
          </a:bodyPr>
          <a:lstStyle/>
          <a:p>
            <a:r>
              <a:rPr kumimoji="1" lang="en-US" altLang="ja-JP" sz="1050" b="1" dirty="0"/>
              <a:t>07</a:t>
            </a:r>
            <a:r>
              <a:rPr kumimoji="1" lang="ja-JP" altLang="en-US" sz="1050" b="1" dirty="0"/>
              <a:t>．フッタ</a:t>
            </a:r>
          </a:p>
        </p:txBody>
      </p:sp>
      <p:sp>
        <p:nvSpPr>
          <p:cNvPr id="62" name="テキスト ボックス 61">
            <a:extLst>
              <a:ext uri="{FF2B5EF4-FFF2-40B4-BE49-F238E27FC236}">
                <a16:creationId xmlns:a16="http://schemas.microsoft.com/office/drawing/2014/main" id="{A099B58B-D417-442F-85D5-FD10CDA06BC9}"/>
              </a:ext>
            </a:extLst>
          </p:cNvPr>
          <p:cNvSpPr txBox="1"/>
          <p:nvPr/>
        </p:nvSpPr>
        <p:spPr>
          <a:xfrm>
            <a:off x="4580842" y="6277514"/>
            <a:ext cx="1851789" cy="246221"/>
          </a:xfrm>
          <a:prstGeom prst="rect">
            <a:avLst/>
          </a:prstGeom>
          <a:noFill/>
        </p:spPr>
        <p:txBody>
          <a:bodyPr wrap="none" rtlCol="0">
            <a:spAutoFit/>
          </a:bodyPr>
          <a:lstStyle/>
          <a:p>
            <a:r>
              <a:rPr kumimoji="1" lang="ja-JP" altLang="en-US" sz="1000" dirty="0"/>
              <a:t>共通のフッタ。詳細は割愛。</a:t>
            </a:r>
            <a:endParaRPr kumimoji="1" lang="en-US" altLang="ja-JP" sz="1000" dirty="0"/>
          </a:p>
        </p:txBody>
      </p:sp>
    </p:spTree>
    <p:extLst>
      <p:ext uri="{BB962C8B-B14F-4D97-AF65-F5344CB8AC3E}">
        <p14:creationId xmlns:p14="http://schemas.microsoft.com/office/powerpoint/2010/main" val="2720365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図 35" descr="スクリーンショット, 抽象 が含まれている画像&#10;&#10;自動的に生成された説明">
            <a:extLst>
              <a:ext uri="{FF2B5EF4-FFF2-40B4-BE49-F238E27FC236}">
                <a16:creationId xmlns:a16="http://schemas.microsoft.com/office/drawing/2014/main" id="{EE663000-14DC-4450-9795-8D91E9935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655" y="1133555"/>
            <a:ext cx="2142250" cy="380229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2752677" cy="276999"/>
          </a:xfrm>
          <a:prstGeom prst="rect">
            <a:avLst/>
          </a:prstGeom>
          <a:noFill/>
        </p:spPr>
        <p:txBody>
          <a:bodyPr wrap="none" rtlCol="0">
            <a:spAutoFit/>
          </a:bodyPr>
          <a:lstStyle/>
          <a:p>
            <a:r>
              <a:rPr kumimoji="1" lang="ja-JP" altLang="en-US" sz="1200" b="1" dirty="0"/>
              <a:t>○</a:t>
            </a:r>
            <a:r>
              <a:rPr kumimoji="1" lang="en-US" altLang="ja-JP" sz="1200" b="1" dirty="0"/>
              <a:t>sh110</a:t>
            </a:r>
            <a:r>
              <a:rPr kumimoji="1" lang="ja-JP" altLang="en-US" sz="1200" b="1" dirty="0"/>
              <a:t>．クリスタル商品一覧</a:t>
            </a:r>
            <a:r>
              <a:rPr kumimoji="1" lang="en-US" altLang="ja-JP" sz="1200" b="1" dirty="0"/>
              <a:t>(1/2</a:t>
            </a:r>
            <a:r>
              <a:rPr kumimoji="1" lang="ja-JP" altLang="en-US" sz="1200" b="1" dirty="0"/>
              <a:t>）</a:t>
            </a:r>
          </a:p>
        </p:txBody>
      </p:sp>
      <p:cxnSp>
        <p:nvCxnSpPr>
          <p:cNvPr id="24" name="直線コネクタ 23">
            <a:extLst>
              <a:ext uri="{FF2B5EF4-FFF2-40B4-BE49-F238E27FC236}">
                <a16:creationId xmlns:a16="http://schemas.microsoft.com/office/drawing/2014/main" id="{75D8AA37-496A-40B8-9FAF-62FD548455F2}"/>
              </a:ext>
            </a:extLst>
          </p:cNvPr>
          <p:cNvCxnSpPr>
            <a:cxnSpLocks/>
            <a:stCxn id="37" idx="1"/>
          </p:cNvCxnSpPr>
          <p:nvPr/>
        </p:nvCxnSpPr>
        <p:spPr>
          <a:xfrm flipH="1">
            <a:off x="2206305" y="1507745"/>
            <a:ext cx="901794" cy="327295"/>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F02B0BCE-F976-485B-9D2C-A97190DAABEF}"/>
              </a:ext>
            </a:extLst>
          </p:cNvPr>
          <p:cNvCxnSpPr>
            <a:cxnSpLocks/>
            <a:stCxn id="39" idx="1"/>
          </p:cNvCxnSpPr>
          <p:nvPr/>
        </p:nvCxnSpPr>
        <p:spPr>
          <a:xfrm flipH="1">
            <a:off x="2298583" y="1744651"/>
            <a:ext cx="809516" cy="521767"/>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AED5CA29-B6FA-4441-8FF5-311980D9ACA8}"/>
              </a:ext>
            </a:extLst>
          </p:cNvPr>
          <p:cNvCxnSpPr>
            <a:cxnSpLocks/>
            <a:stCxn id="43" idx="1"/>
          </p:cNvCxnSpPr>
          <p:nvPr/>
        </p:nvCxnSpPr>
        <p:spPr>
          <a:xfrm flipH="1">
            <a:off x="2689859" y="2225823"/>
            <a:ext cx="418240" cy="176618"/>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E05ED3ED-959A-4E69-B6B6-AD7B4784656D}"/>
              </a:ext>
            </a:extLst>
          </p:cNvPr>
          <p:cNvCxnSpPr>
            <a:cxnSpLocks/>
            <a:stCxn id="47" idx="1"/>
          </p:cNvCxnSpPr>
          <p:nvPr/>
        </p:nvCxnSpPr>
        <p:spPr>
          <a:xfrm flipH="1">
            <a:off x="2139193" y="4458229"/>
            <a:ext cx="968906" cy="140022"/>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75B2165-277A-4D58-8C01-DD0EC82536CB}"/>
              </a:ext>
            </a:extLst>
          </p:cNvPr>
          <p:cNvCxnSpPr>
            <a:cxnSpLocks/>
            <a:stCxn id="45" idx="1"/>
          </p:cNvCxnSpPr>
          <p:nvPr/>
        </p:nvCxnSpPr>
        <p:spPr>
          <a:xfrm flipH="1">
            <a:off x="1778467" y="3739387"/>
            <a:ext cx="1329632" cy="493011"/>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0734F81F-5458-4DBA-BE7D-A1B37839869C}"/>
              </a:ext>
            </a:extLst>
          </p:cNvPr>
          <p:cNvSpPr txBox="1"/>
          <p:nvPr/>
        </p:nvSpPr>
        <p:spPr>
          <a:xfrm>
            <a:off x="3108099" y="1400023"/>
            <a:ext cx="1236236" cy="215444"/>
          </a:xfrm>
          <a:prstGeom prst="rect">
            <a:avLst/>
          </a:prstGeom>
          <a:noFill/>
        </p:spPr>
        <p:txBody>
          <a:bodyPr wrap="none" rtlCol="0">
            <a:spAutoFit/>
          </a:bodyPr>
          <a:lstStyle/>
          <a:p>
            <a:r>
              <a:rPr kumimoji="1" lang="en-US" altLang="ja-JP" sz="800" dirty="0">
                <a:latin typeface="+mn-ea"/>
              </a:rPr>
              <a:t>01</a:t>
            </a:r>
            <a:r>
              <a:rPr kumimoji="1" lang="ja-JP" altLang="en-US" sz="800" dirty="0">
                <a:latin typeface="+mn-ea"/>
              </a:rPr>
              <a:t>．ウィンドウ見出し</a:t>
            </a:r>
          </a:p>
        </p:txBody>
      </p:sp>
      <p:sp>
        <p:nvSpPr>
          <p:cNvPr id="39" name="テキスト ボックス 38">
            <a:extLst>
              <a:ext uri="{FF2B5EF4-FFF2-40B4-BE49-F238E27FC236}">
                <a16:creationId xmlns:a16="http://schemas.microsoft.com/office/drawing/2014/main" id="{74904D57-9EB0-44C8-954C-D7A98F2B765C}"/>
              </a:ext>
            </a:extLst>
          </p:cNvPr>
          <p:cNvSpPr txBox="1"/>
          <p:nvPr/>
        </p:nvSpPr>
        <p:spPr>
          <a:xfrm>
            <a:off x="3108099" y="1636929"/>
            <a:ext cx="825867" cy="215444"/>
          </a:xfrm>
          <a:prstGeom prst="rect">
            <a:avLst/>
          </a:prstGeom>
          <a:noFill/>
        </p:spPr>
        <p:txBody>
          <a:bodyPr wrap="none" rtlCol="0">
            <a:spAutoFit/>
          </a:bodyPr>
          <a:lstStyle/>
          <a:p>
            <a:r>
              <a:rPr kumimoji="1" lang="en-US" altLang="ja-JP" sz="800" dirty="0">
                <a:latin typeface="+mn-ea"/>
              </a:rPr>
              <a:t>02</a:t>
            </a:r>
            <a:r>
              <a:rPr kumimoji="1" lang="ja-JP" altLang="en-US" sz="800" dirty="0">
                <a:latin typeface="+mn-ea"/>
              </a:rPr>
              <a:t>．商品表示</a:t>
            </a:r>
          </a:p>
        </p:txBody>
      </p:sp>
      <p:sp>
        <p:nvSpPr>
          <p:cNvPr id="43" name="テキスト ボックス 42">
            <a:extLst>
              <a:ext uri="{FF2B5EF4-FFF2-40B4-BE49-F238E27FC236}">
                <a16:creationId xmlns:a16="http://schemas.microsoft.com/office/drawing/2014/main" id="{B4BD3129-1DD8-4FCC-919D-4BF51F1F477A}"/>
              </a:ext>
            </a:extLst>
          </p:cNvPr>
          <p:cNvSpPr txBox="1"/>
          <p:nvPr/>
        </p:nvSpPr>
        <p:spPr>
          <a:xfrm>
            <a:off x="3108099" y="2118101"/>
            <a:ext cx="1133644" cy="215444"/>
          </a:xfrm>
          <a:prstGeom prst="rect">
            <a:avLst/>
          </a:prstGeom>
          <a:noFill/>
        </p:spPr>
        <p:txBody>
          <a:bodyPr wrap="none" rtlCol="0">
            <a:spAutoFit/>
          </a:bodyPr>
          <a:lstStyle/>
          <a:p>
            <a:r>
              <a:rPr kumimoji="1" lang="en-US" altLang="ja-JP" sz="800" dirty="0">
                <a:latin typeface="+mn-ea"/>
              </a:rPr>
              <a:t>03</a:t>
            </a:r>
            <a:r>
              <a:rPr kumimoji="1" lang="ja-JP" altLang="en-US" sz="800" dirty="0">
                <a:latin typeface="+mn-ea"/>
              </a:rPr>
              <a:t>．スクロールバー</a:t>
            </a:r>
          </a:p>
        </p:txBody>
      </p:sp>
      <p:sp>
        <p:nvSpPr>
          <p:cNvPr id="45" name="テキスト ボックス 44">
            <a:extLst>
              <a:ext uri="{FF2B5EF4-FFF2-40B4-BE49-F238E27FC236}">
                <a16:creationId xmlns:a16="http://schemas.microsoft.com/office/drawing/2014/main" id="{BAEFCF5F-4006-47DC-88A4-8821B3ED50FC}"/>
              </a:ext>
            </a:extLst>
          </p:cNvPr>
          <p:cNvSpPr txBox="1"/>
          <p:nvPr/>
        </p:nvSpPr>
        <p:spPr>
          <a:xfrm>
            <a:off x="3108099" y="3631665"/>
            <a:ext cx="1031051" cy="215444"/>
          </a:xfrm>
          <a:prstGeom prst="rect">
            <a:avLst/>
          </a:prstGeom>
          <a:noFill/>
        </p:spPr>
        <p:txBody>
          <a:bodyPr wrap="none" rtlCol="0">
            <a:spAutoFit/>
          </a:bodyPr>
          <a:lstStyle/>
          <a:p>
            <a:r>
              <a:rPr kumimoji="1" lang="en-US" altLang="ja-JP" sz="800" dirty="0">
                <a:latin typeface="+mn-ea"/>
              </a:rPr>
              <a:t>04</a:t>
            </a:r>
            <a:r>
              <a:rPr kumimoji="1" lang="ja-JP" altLang="en-US" sz="800" dirty="0">
                <a:latin typeface="+mn-ea"/>
              </a:rPr>
              <a:t>．特商法ボタン</a:t>
            </a:r>
          </a:p>
        </p:txBody>
      </p:sp>
      <p:sp>
        <p:nvSpPr>
          <p:cNvPr id="47" name="テキスト ボックス 46">
            <a:extLst>
              <a:ext uri="{FF2B5EF4-FFF2-40B4-BE49-F238E27FC236}">
                <a16:creationId xmlns:a16="http://schemas.microsoft.com/office/drawing/2014/main" id="{91848026-77B5-440A-802D-023A1A900D4E}"/>
              </a:ext>
            </a:extLst>
          </p:cNvPr>
          <p:cNvSpPr txBox="1"/>
          <p:nvPr/>
        </p:nvSpPr>
        <p:spPr>
          <a:xfrm>
            <a:off x="3108099" y="4350507"/>
            <a:ext cx="1031051" cy="215444"/>
          </a:xfrm>
          <a:prstGeom prst="rect">
            <a:avLst/>
          </a:prstGeom>
          <a:noFill/>
        </p:spPr>
        <p:txBody>
          <a:bodyPr wrap="none" rtlCol="0">
            <a:spAutoFit/>
          </a:bodyPr>
          <a:lstStyle/>
          <a:p>
            <a:r>
              <a:rPr kumimoji="1" lang="en-US" altLang="ja-JP" sz="800" dirty="0">
                <a:latin typeface="+mn-ea"/>
              </a:rPr>
              <a:t>06</a:t>
            </a:r>
            <a:r>
              <a:rPr kumimoji="1" lang="ja-JP" altLang="en-US" sz="800" dirty="0">
                <a:latin typeface="+mn-ea"/>
              </a:rPr>
              <a:t>．もどるボタン</a:t>
            </a: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395631" y="906263"/>
            <a:ext cx="1547218" cy="253916"/>
          </a:xfrm>
          <a:prstGeom prst="rect">
            <a:avLst/>
          </a:prstGeom>
          <a:noFill/>
        </p:spPr>
        <p:txBody>
          <a:bodyPr wrap="none" rtlCol="0">
            <a:spAutoFit/>
          </a:bodyPr>
          <a:lstStyle/>
          <a:p>
            <a:r>
              <a:rPr kumimoji="1" lang="en-US" altLang="ja-JP" sz="1050" b="1" dirty="0"/>
              <a:t>01</a:t>
            </a:r>
            <a:r>
              <a:rPr kumimoji="1" lang="ja-JP" altLang="en-US" sz="1050" b="1" dirty="0"/>
              <a:t>．ウィンドウ見出し</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580842" y="1183262"/>
            <a:ext cx="2108269" cy="246221"/>
          </a:xfrm>
          <a:prstGeom prst="rect">
            <a:avLst/>
          </a:prstGeom>
          <a:noFill/>
        </p:spPr>
        <p:txBody>
          <a:bodyPr wrap="none" rtlCol="0">
            <a:spAutoFit/>
          </a:bodyPr>
          <a:lstStyle/>
          <a:p>
            <a:r>
              <a:rPr kumimoji="1" lang="ja-JP" altLang="en-US" sz="1000" dirty="0"/>
              <a:t>ウィンドウの見出しのテキスト。</a:t>
            </a:r>
            <a:endParaRPr kumimoji="1" lang="en-US" altLang="ja-JP" sz="1000" dirty="0"/>
          </a:p>
        </p:txBody>
      </p:sp>
      <p:sp>
        <p:nvSpPr>
          <p:cNvPr id="51" name="テキスト ボックス 50">
            <a:extLst>
              <a:ext uri="{FF2B5EF4-FFF2-40B4-BE49-F238E27FC236}">
                <a16:creationId xmlns:a16="http://schemas.microsoft.com/office/drawing/2014/main" id="{4FB3E696-EC25-4DAF-83E5-A2727FD2D3E7}"/>
              </a:ext>
            </a:extLst>
          </p:cNvPr>
          <p:cNvSpPr txBox="1"/>
          <p:nvPr/>
        </p:nvSpPr>
        <p:spPr>
          <a:xfrm>
            <a:off x="4395631" y="1478896"/>
            <a:ext cx="1008609" cy="253916"/>
          </a:xfrm>
          <a:prstGeom prst="rect">
            <a:avLst/>
          </a:prstGeom>
          <a:noFill/>
        </p:spPr>
        <p:txBody>
          <a:bodyPr wrap="none" rtlCol="0">
            <a:spAutoFit/>
          </a:bodyPr>
          <a:lstStyle/>
          <a:p>
            <a:r>
              <a:rPr kumimoji="1" lang="en-US" altLang="ja-JP" sz="1050" b="1" dirty="0"/>
              <a:t>02</a:t>
            </a:r>
            <a:r>
              <a:rPr kumimoji="1" lang="ja-JP" altLang="en-US" sz="1050" b="1" dirty="0"/>
              <a:t>．商品表示</a:t>
            </a:r>
          </a:p>
        </p:txBody>
      </p:sp>
      <p:sp>
        <p:nvSpPr>
          <p:cNvPr id="52" name="テキスト ボックス 51">
            <a:extLst>
              <a:ext uri="{FF2B5EF4-FFF2-40B4-BE49-F238E27FC236}">
                <a16:creationId xmlns:a16="http://schemas.microsoft.com/office/drawing/2014/main" id="{56AEFF69-20DE-4BD5-8129-AC9EDD1D2E6B}"/>
              </a:ext>
            </a:extLst>
          </p:cNvPr>
          <p:cNvSpPr txBox="1"/>
          <p:nvPr/>
        </p:nvSpPr>
        <p:spPr>
          <a:xfrm>
            <a:off x="4580842" y="1755895"/>
            <a:ext cx="2138727" cy="400110"/>
          </a:xfrm>
          <a:prstGeom prst="rect">
            <a:avLst/>
          </a:prstGeom>
          <a:noFill/>
        </p:spPr>
        <p:txBody>
          <a:bodyPr wrap="none" rtlCol="0">
            <a:spAutoFit/>
          </a:bodyPr>
          <a:lstStyle/>
          <a:p>
            <a:r>
              <a:rPr kumimoji="1" lang="en-US" altLang="ja-JP" sz="1000" dirty="0"/>
              <a:t>SALE</a:t>
            </a:r>
            <a:r>
              <a:rPr kumimoji="1" lang="ja-JP" altLang="en-US" sz="1000" dirty="0"/>
              <a:t>か否かで表示内容が変わる。</a:t>
            </a:r>
            <a:endParaRPr kumimoji="1" lang="en-US" altLang="ja-JP" sz="1000" dirty="0"/>
          </a:p>
          <a:p>
            <a:r>
              <a:rPr kumimoji="1" lang="ja-JP" altLang="en-US" sz="1000" dirty="0"/>
              <a:t>詳細後述。</a:t>
            </a:r>
            <a:endParaRPr kumimoji="1" lang="en-US" altLang="ja-JP" sz="1000" dirty="0"/>
          </a:p>
        </p:txBody>
      </p:sp>
      <p:sp>
        <p:nvSpPr>
          <p:cNvPr id="53" name="テキスト ボックス 52">
            <a:extLst>
              <a:ext uri="{FF2B5EF4-FFF2-40B4-BE49-F238E27FC236}">
                <a16:creationId xmlns:a16="http://schemas.microsoft.com/office/drawing/2014/main" id="{3F7CBFC9-0E2D-499D-9AB0-CDCD88CEEAA4}"/>
              </a:ext>
            </a:extLst>
          </p:cNvPr>
          <p:cNvSpPr txBox="1"/>
          <p:nvPr/>
        </p:nvSpPr>
        <p:spPr>
          <a:xfrm>
            <a:off x="4395631" y="2203806"/>
            <a:ext cx="1412566" cy="253916"/>
          </a:xfrm>
          <a:prstGeom prst="rect">
            <a:avLst/>
          </a:prstGeom>
          <a:noFill/>
        </p:spPr>
        <p:txBody>
          <a:bodyPr wrap="none" rtlCol="0">
            <a:spAutoFit/>
          </a:bodyPr>
          <a:lstStyle/>
          <a:p>
            <a:r>
              <a:rPr kumimoji="1" lang="en-US" altLang="ja-JP" sz="1050" b="1" dirty="0"/>
              <a:t>03</a:t>
            </a:r>
            <a:r>
              <a:rPr kumimoji="1" lang="ja-JP" altLang="en-US" sz="1050" b="1" dirty="0"/>
              <a:t>．スクロールバー</a:t>
            </a:r>
          </a:p>
        </p:txBody>
      </p:sp>
      <p:sp>
        <p:nvSpPr>
          <p:cNvPr id="54" name="テキスト ボックス 53">
            <a:extLst>
              <a:ext uri="{FF2B5EF4-FFF2-40B4-BE49-F238E27FC236}">
                <a16:creationId xmlns:a16="http://schemas.microsoft.com/office/drawing/2014/main" id="{34BF1871-7EE4-4D7E-8744-7AB49CC63292}"/>
              </a:ext>
            </a:extLst>
          </p:cNvPr>
          <p:cNvSpPr txBox="1"/>
          <p:nvPr/>
        </p:nvSpPr>
        <p:spPr>
          <a:xfrm>
            <a:off x="4580842" y="2480805"/>
            <a:ext cx="1210588" cy="246221"/>
          </a:xfrm>
          <a:prstGeom prst="rect">
            <a:avLst/>
          </a:prstGeom>
          <a:noFill/>
        </p:spPr>
        <p:txBody>
          <a:bodyPr wrap="none" rtlCol="0">
            <a:spAutoFit/>
          </a:bodyPr>
          <a:lstStyle/>
          <a:p>
            <a:r>
              <a:rPr kumimoji="1" lang="ja-JP" altLang="en-US" sz="1000" dirty="0"/>
              <a:t>スクロールバー。</a:t>
            </a:r>
            <a:endParaRPr kumimoji="1" lang="en-US" altLang="ja-JP" sz="1000" dirty="0"/>
          </a:p>
        </p:txBody>
      </p:sp>
      <p:sp>
        <p:nvSpPr>
          <p:cNvPr id="55" name="テキスト ボックス 54">
            <a:extLst>
              <a:ext uri="{FF2B5EF4-FFF2-40B4-BE49-F238E27FC236}">
                <a16:creationId xmlns:a16="http://schemas.microsoft.com/office/drawing/2014/main" id="{90A0A656-0105-4C2B-9202-36F6CD7B0987}"/>
              </a:ext>
            </a:extLst>
          </p:cNvPr>
          <p:cNvSpPr txBox="1"/>
          <p:nvPr/>
        </p:nvSpPr>
        <p:spPr>
          <a:xfrm>
            <a:off x="4395631" y="2754773"/>
            <a:ext cx="1277914" cy="253916"/>
          </a:xfrm>
          <a:prstGeom prst="rect">
            <a:avLst/>
          </a:prstGeom>
          <a:noFill/>
        </p:spPr>
        <p:txBody>
          <a:bodyPr wrap="none" rtlCol="0">
            <a:spAutoFit/>
          </a:bodyPr>
          <a:lstStyle/>
          <a:p>
            <a:r>
              <a:rPr kumimoji="1" lang="en-US" altLang="ja-JP" sz="1050" b="1" dirty="0"/>
              <a:t>04</a:t>
            </a:r>
            <a:r>
              <a:rPr kumimoji="1" lang="ja-JP" altLang="en-US" sz="1050" b="1" dirty="0"/>
              <a:t>．特商法ボタン</a:t>
            </a:r>
          </a:p>
        </p:txBody>
      </p:sp>
      <p:sp>
        <p:nvSpPr>
          <p:cNvPr id="56" name="テキスト ボックス 55">
            <a:extLst>
              <a:ext uri="{FF2B5EF4-FFF2-40B4-BE49-F238E27FC236}">
                <a16:creationId xmlns:a16="http://schemas.microsoft.com/office/drawing/2014/main" id="{3F0ED185-885A-4159-AC94-C1A0E2B6C019}"/>
              </a:ext>
            </a:extLst>
          </p:cNvPr>
          <p:cNvSpPr txBox="1"/>
          <p:nvPr/>
        </p:nvSpPr>
        <p:spPr>
          <a:xfrm>
            <a:off x="4580842" y="3031772"/>
            <a:ext cx="3262432" cy="400110"/>
          </a:xfrm>
          <a:prstGeom prst="rect">
            <a:avLst/>
          </a:prstGeom>
          <a:noFill/>
        </p:spPr>
        <p:txBody>
          <a:bodyPr wrap="none" rtlCol="0">
            <a:spAutoFit/>
          </a:bodyPr>
          <a:lstStyle/>
          <a:p>
            <a:r>
              <a:rPr kumimoji="1" lang="ja-JP" altLang="en-US" sz="1000" dirty="0"/>
              <a:t>特商法を表示するボタン。</a:t>
            </a:r>
            <a:endParaRPr kumimoji="1" lang="en-US" altLang="ja-JP" sz="1000" dirty="0"/>
          </a:p>
          <a:p>
            <a:r>
              <a:rPr kumimoji="1" lang="ja-JP" altLang="en-US" sz="1000" dirty="0"/>
              <a:t>中身は共通テキストを使って表示するので説明割愛。</a:t>
            </a:r>
            <a:endParaRPr kumimoji="1" lang="en-US" altLang="ja-JP" sz="1000" dirty="0"/>
          </a:p>
        </p:txBody>
      </p:sp>
      <p:sp>
        <p:nvSpPr>
          <p:cNvPr id="57" name="テキスト ボックス 56">
            <a:extLst>
              <a:ext uri="{FF2B5EF4-FFF2-40B4-BE49-F238E27FC236}">
                <a16:creationId xmlns:a16="http://schemas.microsoft.com/office/drawing/2014/main" id="{14668974-1097-4FFE-ADF1-21B14B146CCD}"/>
              </a:ext>
            </a:extLst>
          </p:cNvPr>
          <p:cNvSpPr txBox="1"/>
          <p:nvPr/>
        </p:nvSpPr>
        <p:spPr>
          <a:xfrm>
            <a:off x="4395631" y="3459966"/>
            <a:ext cx="1547218" cy="253916"/>
          </a:xfrm>
          <a:prstGeom prst="rect">
            <a:avLst/>
          </a:prstGeom>
          <a:noFill/>
        </p:spPr>
        <p:txBody>
          <a:bodyPr wrap="none" rtlCol="0">
            <a:spAutoFit/>
          </a:bodyPr>
          <a:lstStyle/>
          <a:p>
            <a:r>
              <a:rPr kumimoji="1" lang="en-US" altLang="ja-JP" sz="1050" b="1" dirty="0"/>
              <a:t>05</a:t>
            </a:r>
            <a:r>
              <a:rPr kumimoji="1" lang="ja-JP" altLang="en-US" sz="1050" b="1" dirty="0"/>
              <a:t>．資金決済法ボタン</a:t>
            </a:r>
          </a:p>
        </p:txBody>
      </p:sp>
      <p:sp>
        <p:nvSpPr>
          <p:cNvPr id="58" name="テキスト ボックス 57">
            <a:extLst>
              <a:ext uri="{FF2B5EF4-FFF2-40B4-BE49-F238E27FC236}">
                <a16:creationId xmlns:a16="http://schemas.microsoft.com/office/drawing/2014/main" id="{4B093E55-8AFB-482B-8EDB-6C0FD19AE60D}"/>
              </a:ext>
            </a:extLst>
          </p:cNvPr>
          <p:cNvSpPr txBox="1"/>
          <p:nvPr/>
        </p:nvSpPr>
        <p:spPr>
          <a:xfrm>
            <a:off x="4580842" y="3736965"/>
            <a:ext cx="1467068" cy="246221"/>
          </a:xfrm>
          <a:prstGeom prst="rect">
            <a:avLst/>
          </a:prstGeom>
          <a:noFill/>
        </p:spPr>
        <p:txBody>
          <a:bodyPr wrap="none" rtlCol="0">
            <a:spAutoFit/>
          </a:bodyPr>
          <a:lstStyle/>
          <a:p>
            <a:r>
              <a:rPr kumimoji="1" lang="ja-JP" altLang="en-US" sz="1000" dirty="0"/>
              <a:t>特商法ボタンと同じ。</a:t>
            </a:r>
            <a:endParaRPr kumimoji="1" lang="en-US" altLang="ja-JP" sz="1000" dirty="0"/>
          </a:p>
        </p:txBody>
      </p:sp>
      <p:sp>
        <p:nvSpPr>
          <p:cNvPr id="59" name="テキスト ボックス 58">
            <a:extLst>
              <a:ext uri="{FF2B5EF4-FFF2-40B4-BE49-F238E27FC236}">
                <a16:creationId xmlns:a16="http://schemas.microsoft.com/office/drawing/2014/main" id="{F6E3E3AD-41F6-4D55-A590-CC8E303A3015}"/>
              </a:ext>
            </a:extLst>
          </p:cNvPr>
          <p:cNvSpPr txBox="1"/>
          <p:nvPr/>
        </p:nvSpPr>
        <p:spPr>
          <a:xfrm>
            <a:off x="4389639" y="4008175"/>
            <a:ext cx="1277914" cy="253916"/>
          </a:xfrm>
          <a:prstGeom prst="rect">
            <a:avLst/>
          </a:prstGeom>
          <a:noFill/>
        </p:spPr>
        <p:txBody>
          <a:bodyPr wrap="none" rtlCol="0">
            <a:spAutoFit/>
          </a:bodyPr>
          <a:lstStyle/>
          <a:p>
            <a:r>
              <a:rPr kumimoji="1" lang="en-US" altLang="ja-JP" sz="1050" b="1" dirty="0"/>
              <a:t>06</a:t>
            </a:r>
            <a:r>
              <a:rPr kumimoji="1" lang="ja-JP" altLang="en-US" sz="1050" b="1" dirty="0"/>
              <a:t>．もどるボタン</a:t>
            </a:r>
          </a:p>
        </p:txBody>
      </p:sp>
      <p:sp>
        <p:nvSpPr>
          <p:cNvPr id="60" name="テキスト ボックス 59">
            <a:extLst>
              <a:ext uri="{FF2B5EF4-FFF2-40B4-BE49-F238E27FC236}">
                <a16:creationId xmlns:a16="http://schemas.microsoft.com/office/drawing/2014/main" id="{F70C32A8-6342-47F1-87FC-806371133FAB}"/>
              </a:ext>
            </a:extLst>
          </p:cNvPr>
          <p:cNvSpPr txBox="1"/>
          <p:nvPr/>
        </p:nvSpPr>
        <p:spPr>
          <a:xfrm>
            <a:off x="4574850" y="4285174"/>
            <a:ext cx="3518912" cy="246221"/>
          </a:xfrm>
          <a:prstGeom prst="rect">
            <a:avLst/>
          </a:prstGeom>
          <a:noFill/>
        </p:spPr>
        <p:txBody>
          <a:bodyPr wrap="none" rtlCol="0">
            <a:spAutoFit/>
          </a:bodyPr>
          <a:lstStyle/>
          <a:p>
            <a:r>
              <a:rPr kumimoji="1" lang="ja-JP" altLang="en-US" sz="1000" dirty="0"/>
              <a:t>ウィンドウを閉じ、ショップトップ画面にもどるボタン。</a:t>
            </a:r>
            <a:endParaRPr kumimoji="1" lang="en-US" altLang="ja-JP" sz="1000" dirty="0"/>
          </a:p>
        </p:txBody>
      </p:sp>
      <p:sp>
        <p:nvSpPr>
          <p:cNvPr id="44" name="テキスト ボックス 43">
            <a:extLst>
              <a:ext uri="{FF2B5EF4-FFF2-40B4-BE49-F238E27FC236}">
                <a16:creationId xmlns:a16="http://schemas.microsoft.com/office/drawing/2014/main" id="{6DE72DCE-F3A8-4420-B4C9-5CC89D2EB72D}"/>
              </a:ext>
            </a:extLst>
          </p:cNvPr>
          <p:cNvSpPr txBox="1"/>
          <p:nvPr/>
        </p:nvSpPr>
        <p:spPr>
          <a:xfrm>
            <a:off x="3108099" y="3909115"/>
            <a:ext cx="1236236" cy="215444"/>
          </a:xfrm>
          <a:prstGeom prst="rect">
            <a:avLst/>
          </a:prstGeom>
          <a:noFill/>
        </p:spPr>
        <p:txBody>
          <a:bodyPr wrap="none" rtlCol="0">
            <a:spAutoFit/>
          </a:bodyPr>
          <a:lstStyle/>
          <a:p>
            <a:r>
              <a:rPr kumimoji="1" lang="en-US" altLang="ja-JP" sz="800" dirty="0">
                <a:latin typeface="+mn-ea"/>
              </a:rPr>
              <a:t>05</a:t>
            </a:r>
            <a:r>
              <a:rPr kumimoji="1" lang="ja-JP" altLang="en-US" sz="800" dirty="0">
                <a:latin typeface="+mn-ea"/>
              </a:rPr>
              <a:t>．資金決済法ボタン</a:t>
            </a:r>
          </a:p>
        </p:txBody>
      </p:sp>
      <p:cxnSp>
        <p:nvCxnSpPr>
          <p:cNvPr id="46" name="直線コネクタ 45">
            <a:extLst>
              <a:ext uri="{FF2B5EF4-FFF2-40B4-BE49-F238E27FC236}">
                <a16:creationId xmlns:a16="http://schemas.microsoft.com/office/drawing/2014/main" id="{95949537-C9D6-4E3D-A8B7-BBF66442B627}"/>
              </a:ext>
            </a:extLst>
          </p:cNvPr>
          <p:cNvCxnSpPr>
            <a:cxnSpLocks/>
            <a:stCxn id="44" idx="1"/>
          </p:cNvCxnSpPr>
          <p:nvPr/>
        </p:nvCxnSpPr>
        <p:spPr>
          <a:xfrm flipH="1">
            <a:off x="2676809" y="4016837"/>
            <a:ext cx="431290" cy="280227"/>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C474EF2E-2986-4C93-B305-1DD051CC6284}"/>
              </a:ext>
            </a:extLst>
          </p:cNvPr>
          <p:cNvSpPr txBox="1"/>
          <p:nvPr/>
        </p:nvSpPr>
        <p:spPr>
          <a:xfrm>
            <a:off x="714366" y="6138920"/>
            <a:ext cx="697627" cy="246221"/>
          </a:xfrm>
          <a:prstGeom prst="rect">
            <a:avLst/>
          </a:prstGeom>
          <a:noFill/>
        </p:spPr>
        <p:txBody>
          <a:bodyPr wrap="none" rtlCol="0">
            <a:spAutoFit/>
          </a:bodyPr>
          <a:lstStyle/>
          <a:p>
            <a:r>
              <a:rPr kumimoji="1" lang="ja-JP" altLang="en-US" sz="1000" dirty="0"/>
              <a:t>▼つづく</a:t>
            </a:r>
            <a:endParaRPr kumimoji="1" lang="en-US" altLang="ja-JP" sz="1000" dirty="0"/>
          </a:p>
        </p:txBody>
      </p:sp>
    </p:spTree>
    <p:extLst>
      <p:ext uri="{BB962C8B-B14F-4D97-AF65-F5344CB8AC3E}">
        <p14:creationId xmlns:p14="http://schemas.microsoft.com/office/powerpoint/2010/main" val="2245203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2656496" cy="276999"/>
          </a:xfrm>
          <a:prstGeom prst="rect">
            <a:avLst/>
          </a:prstGeom>
          <a:noFill/>
        </p:spPr>
        <p:txBody>
          <a:bodyPr wrap="none" rtlCol="0">
            <a:spAutoFit/>
          </a:bodyPr>
          <a:lstStyle/>
          <a:p>
            <a:r>
              <a:rPr kumimoji="1" lang="ja-JP" altLang="en-US" sz="1200" b="1" dirty="0"/>
              <a:t>○</a:t>
            </a:r>
            <a:r>
              <a:rPr kumimoji="1" lang="en-US" altLang="ja-JP" sz="1200" b="1" dirty="0"/>
              <a:t>sh110</a:t>
            </a:r>
            <a:r>
              <a:rPr kumimoji="1" lang="ja-JP" altLang="en-US" sz="1200" b="1" dirty="0"/>
              <a:t>．クリスタル商品一覧</a:t>
            </a:r>
            <a:r>
              <a:rPr kumimoji="1" lang="en-US" altLang="ja-JP" sz="1200" b="1" dirty="0"/>
              <a:t>(2/2)</a:t>
            </a:r>
            <a:endParaRPr kumimoji="1" lang="ja-JP" altLang="en-US" sz="1200" b="1" dirty="0"/>
          </a:p>
        </p:txBody>
      </p:sp>
      <p:sp>
        <p:nvSpPr>
          <p:cNvPr id="37" name="テキスト ボックス 36">
            <a:extLst>
              <a:ext uri="{FF2B5EF4-FFF2-40B4-BE49-F238E27FC236}">
                <a16:creationId xmlns:a16="http://schemas.microsoft.com/office/drawing/2014/main" id="{0734F81F-5458-4DBA-BE7D-A1B37839869C}"/>
              </a:ext>
            </a:extLst>
          </p:cNvPr>
          <p:cNvSpPr txBox="1"/>
          <p:nvPr/>
        </p:nvSpPr>
        <p:spPr>
          <a:xfrm>
            <a:off x="2918039" y="1382667"/>
            <a:ext cx="1082348" cy="215444"/>
          </a:xfrm>
          <a:prstGeom prst="rect">
            <a:avLst/>
          </a:prstGeom>
          <a:noFill/>
        </p:spPr>
        <p:txBody>
          <a:bodyPr wrap="none" rtlCol="0">
            <a:spAutoFit/>
          </a:bodyPr>
          <a:lstStyle/>
          <a:p>
            <a:r>
              <a:rPr kumimoji="1" lang="en-US" altLang="ja-JP" sz="800" dirty="0">
                <a:latin typeface="+mn-ea"/>
              </a:rPr>
              <a:t>01</a:t>
            </a:r>
            <a:r>
              <a:rPr kumimoji="1" lang="ja-JP" altLang="en-US" sz="800" dirty="0">
                <a:latin typeface="+mn-ea"/>
              </a:rPr>
              <a:t>．</a:t>
            </a:r>
            <a:r>
              <a:rPr kumimoji="1" lang="en-US" altLang="ja-JP" sz="800" dirty="0">
                <a:latin typeface="+mn-ea"/>
              </a:rPr>
              <a:t>SALE</a:t>
            </a:r>
            <a:r>
              <a:rPr kumimoji="1" lang="ja-JP" altLang="en-US" sz="800" dirty="0">
                <a:latin typeface="+mn-ea"/>
              </a:rPr>
              <a:t>アイコン</a:t>
            </a:r>
          </a:p>
        </p:txBody>
      </p:sp>
      <p:sp>
        <p:nvSpPr>
          <p:cNvPr id="39" name="テキスト ボックス 38">
            <a:extLst>
              <a:ext uri="{FF2B5EF4-FFF2-40B4-BE49-F238E27FC236}">
                <a16:creationId xmlns:a16="http://schemas.microsoft.com/office/drawing/2014/main" id="{74904D57-9EB0-44C8-954C-D7A98F2B765C}"/>
              </a:ext>
            </a:extLst>
          </p:cNvPr>
          <p:cNvSpPr txBox="1"/>
          <p:nvPr/>
        </p:nvSpPr>
        <p:spPr>
          <a:xfrm>
            <a:off x="2918039" y="1660564"/>
            <a:ext cx="723275" cy="215444"/>
          </a:xfrm>
          <a:prstGeom prst="rect">
            <a:avLst/>
          </a:prstGeom>
          <a:noFill/>
        </p:spPr>
        <p:txBody>
          <a:bodyPr wrap="none" rtlCol="0">
            <a:spAutoFit/>
          </a:bodyPr>
          <a:lstStyle/>
          <a:p>
            <a:r>
              <a:rPr kumimoji="1" lang="en-US" altLang="ja-JP" sz="800" dirty="0">
                <a:latin typeface="+mn-ea"/>
              </a:rPr>
              <a:t>02</a:t>
            </a:r>
            <a:r>
              <a:rPr kumimoji="1" lang="ja-JP" altLang="en-US" sz="800" dirty="0">
                <a:latin typeface="+mn-ea"/>
              </a:rPr>
              <a:t>．商品名</a:t>
            </a:r>
          </a:p>
        </p:txBody>
      </p:sp>
      <p:sp>
        <p:nvSpPr>
          <p:cNvPr id="43" name="テキスト ボックス 42">
            <a:extLst>
              <a:ext uri="{FF2B5EF4-FFF2-40B4-BE49-F238E27FC236}">
                <a16:creationId xmlns:a16="http://schemas.microsoft.com/office/drawing/2014/main" id="{B4BD3129-1DD8-4FCC-919D-4BF51F1F477A}"/>
              </a:ext>
            </a:extLst>
          </p:cNvPr>
          <p:cNvSpPr txBox="1"/>
          <p:nvPr/>
        </p:nvSpPr>
        <p:spPr>
          <a:xfrm>
            <a:off x="2918039" y="1909734"/>
            <a:ext cx="620683" cy="215444"/>
          </a:xfrm>
          <a:prstGeom prst="rect">
            <a:avLst/>
          </a:prstGeom>
          <a:noFill/>
        </p:spPr>
        <p:txBody>
          <a:bodyPr wrap="none" rtlCol="0">
            <a:spAutoFit/>
          </a:bodyPr>
          <a:lstStyle/>
          <a:p>
            <a:r>
              <a:rPr kumimoji="1" lang="en-US" altLang="ja-JP" sz="800" dirty="0">
                <a:latin typeface="+mn-ea"/>
              </a:rPr>
              <a:t>03</a:t>
            </a:r>
            <a:r>
              <a:rPr kumimoji="1" lang="ja-JP" altLang="en-US" sz="800" dirty="0">
                <a:latin typeface="+mn-ea"/>
              </a:rPr>
              <a:t>．内訳</a:t>
            </a:r>
          </a:p>
        </p:txBody>
      </p:sp>
      <p:sp>
        <p:nvSpPr>
          <p:cNvPr id="45" name="テキスト ボックス 44">
            <a:extLst>
              <a:ext uri="{FF2B5EF4-FFF2-40B4-BE49-F238E27FC236}">
                <a16:creationId xmlns:a16="http://schemas.microsoft.com/office/drawing/2014/main" id="{BAEFCF5F-4006-47DC-88A4-8821B3ED50FC}"/>
              </a:ext>
            </a:extLst>
          </p:cNvPr>
          <p:cNvSpPr txBox="1"/>
          <p:nvPr/>
        </p:nvSpPr>
        <p:spPr>
          <a:xfrm>
            <a:off x="2918039" y="2556059"/>
            <a:ext cx="825867" cy="215444"/>
          </a:xfrm>
          <a:prstGeom prst="rect">
            <a:avLst/>
          </a:prstGeom>
          <a:noFill/>
        </p:spPr>
        <p:txBody>
          <a:bodyPr wrap="none" rtlCol="0">
            <a:spAutoFit/>
          </a:bodyPr>
          <a:lstStyle/>
          <a:p>
            <a:r>
              <a:rPr kumimoji="1" lang="en-US" altLang="ja-JP" sz="800" dirty="0">
                <a:latin typeface="+mn-ea"/>
              </a:rPr>
              <a:t>06</a:t>
            </a:r>
            <a:r>
              <a:rPr kumimoji="1" lang="ja-JP" altLang="en-US" sz="800" dirty="0">
                <a:latin typeface="+mn-ea"/>
              </a:rPr>
              <a:t>．終了時間</a:t>
            </a: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395631" y="906263"/>
            <a:ext cx="1308371" cy="253916"/>
          </a:xfrm>
          <a:prstGeom prst="rect">
            <a:avLst/>
          </a:prstGeom>
          <a:noFill/>
        </p:spPr>
        <p:txBody>
          <a:bodyPr wrap="none" rtlCol="0">
            <a:spAutoFit/>
          </a:bodyPr>
          <a:lstStyle/>
          <a:p>
            <a:r>
              <a:rPr kumimoji="1" lang="en-US" altLang="ja-JP" sz="1050" b="1" dirty="0"/>
              <a:t>01</a:t>
            </a:r>
            <a:r>
              <a:rPr kumimoji="1" lang="ja-JP" altLang="en-US" sz="1050" b="1" dirty="0"/>
              <a:t>．</a:t>
            </a:r>
            <a:r>
              <a:rPr kumimoji="1" lang="en-US" altLang="ja-JP" sz="1050" b="1" dirty="0"/>
              <a:t>SALE</a:t>
            </a:r>
            <a:r>
              <a:rPr kumimoji="1" lang="ja-JP" altLang="en-US" sz="1050" b="1" dirty="0"/>
              <a:t>アイコン</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580842" y="1183262"/>
            <a:ext cx="2010487" cy="246221"/>
          </a:xfrm>
          <a:prstGeom prst="rect">
            <a:avLst/>
          </a:prstGeom>
          <a:noFill/>
        </p:spPr>
        <p:txBody>
          <a:bodyPr wrap="none" rtlCol="0">
            <a:spAutoFit/>
          </a:bodyPr>
          <a:lstStyle/>
          <a:p>
            <a:r>
              <a:rPr kumimoji="1" lang="en-US" altLang="ja-JP" sz="1000" dirty="0"/>
              <a:t>SALE</a:t>
            </a:r>
            <a:r>
              <a:rPr kumimoji="1" lang="ja-JP" altLang="en-US" sz="1000" dirty="0"/>
              <a:t>対象の商品には表示する。</a:t>
            </a:r>
            <a:endParaRPr kumimoji="1" lang="en-US" altLang="ja-JP" sz="1000" dirty="0"/>
          </a:p>
        </p:txBody>
      </p:sp>
      <p:sp>
        <p:nvSpPr>
          <p:cNvPr id="51" name="テキスト ボックス 50">
            <a:extLst>
              <a:ext uri="{FF2B5EF4-FFF2-40B4-BE49-F238E27FC236}">
                <a16:creationId xmlns:a16="http://schemas.microsoft.com/office/drawing/2014/main" id="{4FB3E696-EC25-4DAF-83E5-A2727FD2D3E7}"/>
              </a:ext>
            </a:extLst>
          </p:cNvPr>
          <p:cNvSpPr txBox="1"/>
          <p:nvPr/>
        </p:nvSpPr>
        <p:spPr>
          <a:xfrm>
            <a:off x="4395631" y="1478896"/>
            <a:ext cx="873957" cy="253916"/>
          </a:xfrm>
          <a:prstGeom prst="rect">
            <a:avLst/>
          </a:prstGeom>
          <a:noFill/>
        </p:spPr>
        <p:txBody>
          <a:bodyPr wrap="none" rtlCol="0">
            <a:spAutoFit/>
          </a:bodyPr>
          <a:lstStyle/>
          <a:p>
            <a:r>
              <a:rPr kumimoji="1" lang="en-US" altLang="ja-JP" sz="1050" b="1" dirty="0"/>
              <a:t>02</a:t>
            </a:r>
            <a:r>
              <a:rPr kumimoji="1" lang="ja-JP" altLang="en-US" sz="1050" b="1" dirty="0"/>
              <a:t>．商品名</a:t>
            </a:r>
          </a:p>
        </p:txBody>
      </p:sp>
      <p:sp>
        <p:nvSpPr>
          <p:cNvPr id="52" name="テキスト ボックス 51">
            <a:extLst>
              <a:ext uri="{FF2B5EF4-FFF2-40B4-BE49-F238E27FC236}">
                <a16:creationId xmlns:a16="http://schemas.microsoft.com/office/drawing/2014/main" id="{56AEFF69-20DE-4BD5-8129-AC9EDD1D2E6B}"/>
              </a:ext>
            </a:extLst>
          </p:cNvPr>
          <p:cNvSpPr txBox="1"/>
          <p:nvPr/>
        </p:nvSpPr>
        <p:spPr>
          <a:xfrm>
            <a:off x="4580842" y="1755895"/>
            <a:ext cx="1980029" cy="246221"/>
          </a:xfrm>
          <a:prstGeom prst="rect">
            <a:avLst/>
          </a:prstGeom>
          <a:noFill/>
        </p:spPr>
        <p:txBody>
          <a:bodyPr wrap="none" rtlCol="0">
            <a:spAutoFit/>
          </a:bodyPr>
          <a:lstStyle/>
          <a:p>
            <a:r>
              <a:rPr kumimoji="1" lang="ja-JP" altLang="en-US" sz="1000" dirty="0"/>
              <a:t>商品には必ずつけられる名称。</a:t>
            </a:r>
            <a:endParaRPr kumimoji="1" lang="en-US" altLang="ja-JP" sz="1000" dirty="0"/>
          </a:p>
        </p:txBody>
      </p:sp>
      <p:sp>
        <p:nvSpPr>
          <p:cNvPr id="53" name="テキスト ボックス 52">
            <a:extLst>
              <a:ext uri="{FF2B5EF4-FFF2-40B4-BE49-F238E27FC236}">
                <a16:creationId xmlns:a16="http://schemas.microsoft.com/office/drawing/2014/main" id="{3F7CBFC9-0E2D-499D-9AB0-CDCD88CEEAA4}"/>
              </a:ext>
            </a:extLst>
          </p:cNvPr>
          <p:cNvSpPr txBox="1"/>
          <p:nvPr/>
        </p:nvSpPr>
        <p:spPr>
          <a:xfrm>
            <a:off x="4395631" y="2051522"/>
            <a:ext cx="739305" cy="253916"/>
          </a:xfrm>
          <a:prstGeom prst="rect">
            <a:avLst/>
          </a:prstGeom>
          <a:noFill/>
        </p:spPr>
        <p:txBody>
          <a:bodyPr wrap="none" rtlCol="0">
            <a:spAutoFit/>
          </a:bodyPr>
          <a:lstStyle/>
          <a:p>
            <a:r>
              <a:rPr kumimoji="1" lang="en-US" altLang="ja-JP" sz="1050" b="1" dirty="0"/>
              <a:t>03</a:t>
            </a:r>
            <a:r>
              <a:rPr kumimoji="1" lang="ja-JP" altLang="en-US" sz="1050" b="1" dirty="0"/>
              <a:t>．内訳</a:t>
            </a:r>
          </a:p>
        </p:txBody>
      </p:sp>
      <p:sp>
        <p:nvSpPr>
          <p:cNvPr id="54" name="テキスト ボックス 53">
            <a:extLst>
              <a:ext uri="{FF2B5EF4-FFF2-40B4-BE49-F238E27FC236}">
                <a16:creationId xmlns:a16="http://schemas.microsoft.com/office/drawing/2014/main" id="{34BF1871-7EE4-4D7E-8744-7AB49CC63292}"/>
              </a:ext>
            </a:extLst>
          </p:cNvPr>
          <p:cNvSpPr txBox="1"/>
          <p:nvPr/>
        </p:nvSpPr>
        <p:spPr>
          <a:xfrm>
            <a:off x="4580842" y="2328521"/>
            <a:ext cx="3005951" cy="246221"/>
          </a:xfrm>
          <a:prstGeom prst="rect">
            <a:avLst/>
          </a:prstGeom>
          <a:noFill/>
        </p:spPr>
        <p:txBody>
          <a:bodyPr wrap="none" rtlCol="0">
            <a:spAutoFit/>
          </a:bodyPr>
          <a:lstStyle/>
          <a:p>
            <a:r>
              <a:rPr kumimoji="1" lang="ja-JP" altLang="en-US" sz="1000" dirty="0"/>
              <a:t>この商品のクリスタルの有償分と無償分の内訳。</a:t>
            </a:r>
            <a:endParaRPr kumimoji="1" lang="en-US" altLang="ja-JP" sz="1000" dirty="0"/>
          </a:p>
        </p:txBody>
      </p:sp>
      <p:sp>
        <p:nvSpPr>
          <p:cNvPr id="55" name="テキスト ボックス 54">
            <a:extLst>
              <a:ext uri="{FF2B5EF4-FFF2-40B4-BE49-F238E27FC236}">
                <a16:creationId xmlns:a16="http://schemas.microsoft.com/office/drawing/2014/main" id="{90A0A656-0105-4C2B-9202-36F6CD7B0987}"/>
              </a:ext>
            </a:extLst>
          </p:cNvPr>
          <p:cNvSpPr txBox="1"/>
          <p:nvPr/>
        </p:nvSpPr>
        <p:spPr>
          <a:xfrm>
            <a:off x="4395631" y="2618036"/>
            <a:ext cx="739305" cy="253916"/>
          </a:xfrm>
          <a:prstGeom prst="rect">
            <a:avLst/>
          </a:prstGeom>
          <a:noFill/>
        </p:spPr>
        <p:txBody>
          <a:bodyPr wrap="none" rtlCol="0">
            <a:spAutoFit/>
          </a:bodyPr>
          <a:lstStyle/>
          <a:p>
            <a:r>
              <a:rPr kumimoji="1" lang="en-US" altLang="ja-JP" sz="1050" b="1" dirty="0"/>
              <a:t>04</a:t>
            </a:r>
            <a:r>
              <a:rPr kumimoji="1" lang="ja-JP" altLang="en-US" sz="1050" b="1" dirty="0"/>
              <a:t>．価格</a:t>
            </a:r>
          </a:p>
        </p:txBody>
      </p:sp>
      <p:sp>
        <p:nvSpPr>
          <p:cNvPr id="56" name="テキスト ボックス 55">
            <a:extLst>
              <a:ext uri="{FF2B5EF4-FFF2-40B4-BE49-F238E27FC236}">
                <a16:creationId xmlns:a16="http://schemas.microsoft.com/office/drawing/2014/main" id="{3F0ED185-885A-4159-AC94-C1A0E2B6C019}"/>
              </a:ext>
            </a:extLst>
          </p:cNvPr>
          <p:cNvSpPr txBox="1"/>
          <p:nvPr/>
        </p:nvSpPr>
        <p:spPr>
          <a:xfrm>
            <a:off x="4580842" y="2895035"/>
            <a:ext cx="1210588" cy="246221"/>
          </a:xfrm>
          <a:prstGeom prst="rect">
            <a:avLst/>
          </a:prstGeom>
          <a:noFill/>
        </p:spPr>
        <p:txBody>
          <a:bodyPr wrap="none" rtlCol="0">
            <a:spAutoFit/>
          </a:bodyPr>
          <a:lstStyle/>
          <a:p>
            <a:r>
              <a:rPr kumimoji="1" lang="ja-JP" altLang="en-US" sz="1000" dirty="0"/>
              <a:t>法定通貨の価格。</a:t>
            </a:r>
            <a:endParaRPr kumimoji="1" lang="en-US" altLang="ja-JP" sz="1000" dirty="0"/>
          </a:p>
        </p:txBody>
      </p:sp>
      <p:sp>
        <p:nvSpPr>
          <p:cNvPr id="57" name="テキスト ボックス 56">
            <a:extLst>
              <a:ext uri="{FF2B5EF4-FFF2-40B4-BE49-F238E27FC236}">
                <a16:creationId xmlns:a16="http://schemas.microsoft.com/office/drawing/2014/main" id="{14668974-1097-4FFE-ADF1-21B14B146CCD}"/>
              </a:ext>
            </a:extLst>
          </p:cNvPr>
          <p:cNvSpPr txBox="1"/>
          <p:nvPr/>
        </p:nvSpPr>
        <p:spPr>
          <a:xfrm>
            <a:off x="4395631" y="3182301"/>
            <a:ext cx="1277914" cy="253916"/>
          </a:xfrm>
          <a:prstGeom prst="rect">
            <a:avLst/>
          </a:prstGeom>
          <a:noFill/>
        </p:spPr>
        <p:txBody>
          <a:bodyPr wrap="none" rtlCol="0">
            <a:spAutoFit/>
          </a:bodyPr>
          <a:lstStyle/>
          <a:p>
            <a:r>
              <a:rPr kumimoji="1" lang="en-US" altLang="ja-JP" sz="1050" b="1" dirty="0"/>
              <a:t>05</a:t>
            </a:r>
            <a:r>
              <a:rPr kumimoji="1" lang="ja-JP" altLang="en-US" sz="1050" b="1" dirty="0"/>
              <a:t>．商品アイコン</a:t>
            </a:r>
          </a:p>
        </p:txBody>
      </p:sp>
      <p:sp>
        <p:nvSpPr>
          <p:cNvPr id="58" name="テキスト ボックス 57">
            <a:extLst>
              <a:ext uri="{FF2B5EF4-FFF2-40B4-BE49-F238E27FC236}">
                <a16:creationId xmlns:a16="http://schemas.microsoft.com/office/drawing/2014/main" id="{4B093E55-8AFB-482B-8EDB-6C0FD19AE60D}"/>
              </a:ext>
            </a:extLst>
          </p:cNvPr>
          <p:cNvSpPr txBox="1"/>
          <p:nvPr/>
        </p:nvSpPr>
        <p:spPr>
          <a:xfrm>
            <a:off x="4580842" y="3459300"/>
            <a:ext cx="3775393" cy="400110"/>
          </a:xfrm>
          <a:prstGeom prst="rect">
            <a:avLst/>
          </a:prstGeom>
          <a:noFill/>
        </p:spPr>
        <p:txBody>
          <a:bodyPr wrap="none" rtlCol="0">
            <a:spAutoFit/>
          </a:bodyPr>
          <a:lstStyle/>
          <a:p>
            <a:r>
              <a:rPr kumimoji="1" lang="ja-JP" altLang="en-US" sz="1000" dirty="0"/>
              <a:t>商品のアイコン。クリスタルについては、量によって何段階か</a:t>
            </a:r>
            <a:endParaRPr kumimoji="1" lang="en-US" altLang="ja-JP" sz="1000" dirty="0"/>
          </a:p>
          <a:p>
            <a:r>
              <a:rPr kumimoji="1" lang="ja-JP" altLang="en-US" sz="1000" dirty="0"/>
              <a:t>持って商品ごとに何を使うか設定する。</a:t>
            </a:r>
            <a:endParaRPr kumimoji="1" lang="en-US" altLang="ja-JP" sz="1000" dirty="0"/>
          </a:p>
        </p:txBody>
      </p:sp>
      <p:sp>
        <p:nvSpPr>
          <p:cNvPr id="59" name="テキスト ボックス 58">
            <a:extLst>
              <a:ext uri="{FF2B5EF4-FFF2-40B4-BE49-F238E27FC236}">
                <a16:creationId xmlns:a16="http://schemas.microsoft.com/office/drawing/2014/main" id="{F6E3E3AD-41F6-4D55-A590-CC8E303A3015}"/>
              </a:ext>
            </a:extLst>
          </p:cNvPr>
          <p:cNvSpPr txBox="1"/>
          <p:nvPr/>
        </p:nvSpPr>
        <p:spPr>
          <a:xfrm>
            <a:off x="4389639" y="3898856"/>
            <a:ext cx="1008609" cy="253916"/>
          </a:xfrm>
          <a:prstGeom prst="rect">
            <a:avLst/>
          </a:prstGeom>
          <a:noFill/>
        </p:spPr>
        <p:txBody>
          <a:bodyPr wrap="none" rtlCol="0">
            <a:spAutoFit/>
          </a:bodyPr>
          <a:lstStyle/>
          <a:p>
            <a:r>
              <a:rPr kumimoji="1" lang="en-US" altLang="ja-JP" sz="1050" b="1" dirty="0"/>
              <a:t>06</a:t>
            </a:r>
            <a:r>
              <a:rPr kumimoji="1" lang="ja-JP" altLang="en-US" sz="1050" b="1" dirty="0"/>
              <a:t>．終了時間</a:t>
            </a:r>
          </a:p>
        </p:txBody>
      </p:sp>
      <p:sp>
        <p:nvSpPr>
          <p:cNvPr id="60" name="テキスト ボックス 59">
            <a:extLst>
              <a:ext uri="{FF2B5EF4-FFF2-40B4-BE49-F238E27FC236}">
                <a16:creationId xmlns:a16="http://schemas.microsoft.com/office/drawing/2014/main" id="{F70C32A8-6342-47F1-87FC-806371133FAB}"/>
              </a:ext>
            </a:extLst>
          </p:cNvPr>
          <p:cNvSpPr txBox="1"/>
          <p:nvPr/>
        </p:nvSpPr>
        <p:spPr>
          <a:xfrm>
            <a:off x="4574850" y="4175855"/>
            <a:ext cx="2908168" cy="707886"/>
          </a:xfrm>
          <a:prstGeom prst="rect">
            <a:avLst/>
          </a:prstGeom>
          <a:noFill/>
        </p:spPr>
        <p:txBody>
          <a:bodyPr wrap="none" rtlCol="0">
            <a:spAutoFit/>
          </a:bodyPr>
          <a:lstStyle/>
          <a:p>
            <a:r>
              <a:rPr kumimoji="1" lang="en-US" altLang="ja-JP" sz="1000" dirty="0"/>
              <a:t>SALE</a:t>
            </a:r>
            <a:r>
              <a:rPr kumimoji="1" lang="ja-JP" altLang="en-US" sz="1000" dirty="0"/>
              <a:t>の場合、いつ終わるかの時間を表示する。</a:t>
            </a:r>
            <a:endParaRPr kumimoji="1" lang="en-US" altLang="ja-JP" sz="1000" dirty="0"/>
          </a:p>
          <a:p>
            <a:r>
              <a:rPr kumimoji="1" lang="ja-JP" altLang="en-US" sz="1000" dirty="0"/>
              <a:t>時間の表記の他、条件が書かれる場合がある。</a:t>
            </a:r>
            <a:endParaRPr kumimoji="1" lang="en-US" altLang="ja-JP" sz="1000" dirty="0"/>
          </a:p>
          <a:p>
            <a:r>
              <a:rPr kumimoji="1" lang="ja-JP" altLang="en-US" sz="1000" dirty="0"/>
              <a:t>例）</a:t>
            </a:r>
            <a:endParaRPr kumimoji="1" lang="en-US" altLang="ja-JP" sz="1000" dirty="0"/>
          </a:p>
          <a:p>
            <a:r>
              <a:rPr kumimoji="1" lang="ja-JP" altLang="en-US" sz="1000" dirty="0"/>
              <a:t>プレイヤーランク</a:t>
            </a:r>
            <a:r>
              <a:rPr kumimoji="1" lang="en-US" altLang="ja-JP" sz="1000" dirty="0"/>
              <a:t>50</a:t>
            </a:r>
            <a:r>
              <a:rPr kumimoji="1" lang="ja-JP" altLang="en-US" sz="1000" dirty="0"/>
              <a:t>以下</a:t>
            </a:r>
            <a:endParaRPr kumimoji="1" lang="en-US" altLang="ja-JP" sz="1000" dirty="0"/>
          </a:p>
        </p:txBody>
      </p:sp>
      <p:sp>
        <p:nvSpPr>
          <p:cNvPr id="44" name="テキスト ボックス 43">
            <a:extLst>
              <a:ext uri="{FF2B5EF4-FFF2-40B4-BE49-F238E27FC236}">
                <a16:creationId xmlns:a16="http://schemas.microsoft.com/office/drawing/2014/main" id="{6DE72DCE-F3A8-4420-B4C9-5CC89D2EB72D}"/>
              </a:ext>
            </a:extLst>
          </p:cNvPr>
          <p:cNvSpPr txBox="1"/>
          <p:nvPr/>
        </p:nvSpPr>
        <p:spPr>
          <a:xfrm>
            <a:off x="2918039" y="2899381"/>
            <a:ext cx="928459" cy="215444"/>
          </a:xfrm>
          <a:prstGeom prst="rect">
            <a:avLst/>
          </a:prstGeom>
          <a:noFill/>
        </p:spPr>
        <p:txBody>
          <a:bodyPr wrap="none" rtlCol="0">
            <a:spAutoFit/>
          </a:bodyPr>
          <a:lstStyle/>
          <a:p>
            <a:r>
              <a:rPr kumimoji="1" lang="en-US" altLang="ja-JP" sz="800" dirty="0">
                <a:latin typeface="+mn-ea"/>
              </a:rPr>
              <a:t>07</a:t>
            </a:r>
            <a:r>
              <a:rPr kumimoji="1" lang="ja-JP" altLang="en-US" sz="800" dirty="0">
                <a:latin typeface="+mn-ea"/>
              </a:rPr>
              <a:t>．詳細ボタン</a:t>
            </a:r>
          </a:p>
        </p:txBody>
      </p:sp>
      <p:cxnSp>
        <p:nvCxnSpPr>
          <p:cNvPr id="46" name="直線コネクタ 45">
            <a:extLst>
              <a:ext uri="{FF2B5EF4-FFF2-40B4-BE49-F238E27FC236}">
                <a16:creationId xmlns:a16="http://schemas.microsoft.com/office/drawing/2014/main" id="{95949537-C9D6-4E3D-A8B7-BBF66442B627}"/>
              </a:ext>
            </a:extLst>
          </p:cNvPr>
          <p:cNvCxnSpPr>
            <a:cxnSpLocks/>
            <a:stCxn id="44" idx="1"/>
          </p:cNvCxnSpPr>
          <p:nvPr/>
        </p:nvCxnSpPr>
        <p:spPr>
          <a:xfrm flipH="1" flipV="1">
            <a:off x="1031383" y="2520899"/>
            <a:ext cx="1886656" cy="486204"/>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grpSp>
        <p:nvGrpSpPr>
          <p:cNvPr id="34" name="グループ化 33">
            <a:extLst>
              <a:ext uri="{FF2B5EF4-FFF2-40B4-BE49-F238E27FC236}">
                <a16:creationId xmlns:a16="http://schemas.microsoft.com/office/drawing/2014/main" id="{A38CC815-3874-4765-BF10-5A6DDED4FAAE}"/>
              </a:ext>
            </a:extLst>
          </p:cNvPr>
          <p:cNvGrpSpPr/>
          <p:nvPr/>
        </p:nvGrpSpPr>
        <p:grpSpPr>
          <a:xfrm>
            <a:off x="733562" y="1772806"/>
            <a:ext cx="1898787" cy="714400"/>
            <a:chOff x="0" y="0"/>
            <a:chExt cx="1873301" cy="704022"/>
          </a:xfrm>
        </p:grpSpPr>
        <p:sp>
          <p:nvSpPr>
            <p:cNvPr id="38" name="四角形: 角を丸くする 37">
              <a:extLst>
                <a:ext uri="{FF2B5EF4-FFF2-40B4-BE49-F238E27FC236}">
                  <a16:creationId xmlns:a16="http://schemas.microsoft.com/office/drawing/2014/main" id="{2E2BEF7A-4062-42D8-8007-62EC9B6518E8}"/>
                </a:ext>
              </a:extLst>
            </p:cNvPr>
            <p:cNvSpPr/>
            <p:nvPr/>
          </p:nvSpPr>
          <p:spPr>
            <a:xfrm>
              <a:off x="9711" y="0"/>
              <a:ext cx="1830457" cy="704022"/>
            </a:xfrm>
            <a:prstGeom prst="roundRect">
              <a:avLst>
                <a:gd name="adj" fmla="val 147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p>
          </p:txBody>
        </p:sp>
        <p:grpSp>
          <p:nvGrpSpPr>
            <p:cNvPr id="40" name="グループ化 39">
              <a:extLst>
                <a:ext uri="{FF2B5EF4-FFF2-40B4-BE49-F238E27FC236}">
                  <a16:creationId xmlns:a16="http://schemas.microsoft.com/office/drawing/2014/main" id="{2C4E1DD7-F1E3-4AE7-B391-966BF032E6AE}"/>
                </a:ext>
              </a:extLst>
            </p:cNvPr>
            <p:cNvGrpSpPr/>
            <p:nvPr/>
          </p:nvGrpSpPr>
          <p:grpSpPr>
            <a:xfrm>
              <a:off x="42844" y="140805"/>
              <a:ext cx="422412" cy="422413"/>
              <a:chOff x="42844" y="140805"/>
              <a:chExt cx="422412" cy="422413"/>
            </a:xfrm>
          </p:grpSpPr>
          <p:sp>
            <p:nvSpPr>
              <p:cNvPr id="65" name="正方形/長方形 64">
                <a:extLst>
                  <a:ext uri="{FF2B5EF4-FFF2-40B4-BE49-F238E27FC236}">
                    <a16:creationId xmlns:a16="http://schemas.microsoft.com/office/drawing/2014/main" id="{7706D211-836B-4989-8F72-3466FB7DA7BA}"/>
                  </a:ext>
                </a:extLst>
              </p:cNvPr>
              <p:cNvSpPr/>
              <p:nvPr/>
            </p:nvSpPr>
            <p:spPr>
              <a:xfrm>
                <a:off x="42844" y="140805"/>
                <a:ext cx="422412" cy="422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66" name="フローチャート: 準備 65">
                <a:extLst>
                  <a:ext uri="{FF2B5EF4-FFF2-40B4-BE49-F238E27FC236}">
                    <a16:creationId xmlns:a16="http://schemas.microsoft.com/office/drawing/2014/main" id="{F8D0B262-8539-4073-9C6C-0A177664CBDD}"/>
                  </a:ext>
                </a:extLst>
              </p:cNvPr>
              <p:cNvSpPr/>
              <p:nvPr/>
            </p:nvSpPr>
            <p:spPr>
              <a:xfrm rot="18926666">
                <a:off x="109360" y="294057"/>
                <a:ext cx="289381" cy="115908"/>
              </a:xfrm>
              <a:prstGeom prst="flowChartPreparati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sp>
          <p:nvSpPr>
            <p:cNvPr id="41" name="テキスト ボックス 1011">
              <a:extLst>
                <a:ext uri="{FF2B5EF4-FFF2-40B4-BE49-F238E27FC236}">
                  <a16:creationId xmlns:a16="http://schemas.microsoft.com/office/drawing/2014/main" id="{F181F10C-5194-4B12-B119-6E7E5D92C4AB}"/>
                </a:ext>
              </a:extLst>
            </p:cNvPr>
            <p:cNvSpPr txBox="1"/>
            <p:nvPr/>
          </p:nvSpPr>
          <p:spPr>
            <a:xfrm>
              <a:off x="432128" y="33133"/>
              <a:ext cx="1020921" cy="14080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a:solidFill>
                    <a:schemeClr val="bg1"/>
                  </a:solidFill>
                </a:rPr>
                <a:t>欲張りセット</a:t>
              </a:r>
            </a:p>
          </p:txBody>
        </p:sp>
        <p:sp>
          <p:nvSpPr>
            <p:cNvPr id="48" name="テキスト ボックス 1012">
              <a:extLst>
                <a:ext uri="{FF2B5EF4-FFF2-40B4-BE49-F238E27FC236}">
                  <a16:creationId xmlns:a16="http://schemas.microsoft.com/office/drawing/2014/main" id="{A2937B8E-9C96-45B3-A263-805F88CD909B}"/>
                </a:ext>
              </a:extLst>
            </p:cNvPr>
            <p:cNvSpPr txBox="1"/>
            <p:nvPr/>
          </p:nvSpPr>
          <p:spPr>
            <a:xfrm>
              <a:off x="436053" y="198784"/>
              <a:ext cx="1437248" cy="15737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a:solidFill>
                    <a:schemeClr val="bg1"/>
                  </a:solidFill>
                </a:rPr>
                <a:t>有償分　</a:t>
              </a:r>
              <a:r>
                <a:rPr kumimoji="1" lang="en-US" altLang="ja-JP" sz="800">
                  <a:solidFill>
                    <a:schemeClr val="bg1"/>
                  </a:solidFill>
                </a:rPr>
                <a:t>120</a:t>
              </a:r>
              <a:r>
                <a:rPr kumimoji="1" lang="ja-JP" altLang="en-US" sz="800">
                  <a:solidFill>
                    <a:schemeClr val="bg1"/>
                  </a:solidFill>
                </a:rPr>
                <a:t>　無償分　　</a:t>
              </a:r>
              <a:r>
                <a:rPr kumimoji="1" lang="en-US" altLang="ja-JP" sz="800">
                  <a:solidFill>
                    <a:schemeClr val="bg1"/>
                  </a:solidFill>
                </a:rPr>
                <a:t>0</a:t>
              </a:r>
              <a:endParaRPr kumimoji="1" lang="ja-JP" altLang="en-US" sz="800">
                <a:solidFill>
                  <a:schemeClr val="bg1"/>
                </a:solidFill>
              </a:endParaRPr>
            </a:p>
          </p:txBody>
        </p:sp>
        <p:sp>
          <p:nvSpPr>
            <p:cNvPr id="61" name="テキスト ボックス 1013">
              <a:extLst>
                <a:ext uri="{FF2B5EF4-FFF2-40B4-BE49-F238E27FC236}">
                  <a16:creationId xmlns:a16="http://schemas.microsoft.com/office/drawing/2014/main" id="{DFFE00E3-4ABF-4DCB-96B6-F6FAF2C3FCBB}"/>
                </a:ext>
              </a:extLst>
            </p:cNvPr>
            <p:cNvSpPr txBox="1"/>
            <p:nvPr/>
          </p:nvSpPr>
          <p:spPr>
            <a:xfrm>
              <a:off x="1385719" y="281609"/>
              <a:ext cx="444737" cy="24885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000">
                  <a:solidFill>
                    <a:schemeClr val="bg1"/>
                  </a:solidFill>
                </a:rPr>
                <a:t>\120</a:t>
              </a:r>
              <a:endParaRPr kumimoji="1" lang="ja-JP" altLang="en-US" sz="1000">
                <a:solidFill>
                  <a:schemeClr val="bg1"/>
                </a:solidFill>
              </a:endParaRPr>
            </a:p>
          </p:txBody>
        </p:sp>
        <p:sp>
          <p:nvSpPr>
            <p:cNvPr id="62" name="四角形: 角を丸くする 61">
              <a:extLst>
                <a:ext uri="{FF2B5EF4-FFF2-40B4-BE49-F238E27FC236}">
                  <a16:creationId xmlns:a16="http://schemas.microsoft.com/office/drawing/2014/main" id="{4CEFBD13-0D34-4603-A356-1F4614BF4417}"/>
                </a:ext>
              </a:extLst>
            </p:cNvPr>
            <p:cNvSpPr/>
            <p:nvPr/>
          </p:nvSpPr>
          <p:spPr>
            <a:xfrm>
              <a:off x="17995" y="554934"/>
              <a:ext cx="447261" cy="149088"/>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詳細</a:t>
              </a:r>
              <a:endParaRPr kumimoji="1" lang="en-US" altLang="ja-JP" sz="700"/>
            </a:p>
          </p:txBody>
        </p:sp>
        <p:sp>
          <p:nvSpPr>
            <p:cNvPr id="63" name="テキスト ボックス 1021">
              <a:extLst>
                <a:ext uri="{FF2B5EF4-FFF2-40B4-BE49-F238E27FC236}">
                  <a16:creationId xmlns:a16="http://schemas.microsoft.com/office/drawing/2014/main" id="{04C22B30-DA3C-48B8-AC64-11F5642C1DCF}"/>
                </a:ext>
              </a:extLst>
            </p:cNvPr>
            <p:cNvSpPr txBox="1"/>
            <p:nvPr/>
          </p:nvSpPr>
          <p:spPr>
            <a:xfrm>
              <a:off x="0" y="0"/>
              <a:ext cx="465256" cy="140805"/>
            </a:xfrm>
            <a:prstGeom prst="rect">
              <a:avLst/>
            </a:prstGeom>
            <a:solidFill>
              <a:srgbClr val="FF0000"/>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100" b="1">
                  <a:solidFill>
                    <a:schemeClr val="bg1"/>
                  </a:solidFill>
                </a:rPr>
                <a:t>SALE</a:t>
              </a:r>
              <a:endParaRPr kumimoji="1" lang="ja-JP" altLang="en-US" sz="1100" b="1">
                <a:solidFill>
                  <a:schemeClr val="bg1"/>
                </a:solidFill>
              </a:endParaRPr>
            </a:p>
          </p:txBody>
        </p:sp>
        <p:sp>
          <p:nvSpPr>
            <p:cNvPr id="64" name="テキスト ボックス 1022">
              <a:extLst>
                <a:ext uri="{FF2B5EF4-FFF2-40B4-BE49-F238E27FC236}">
                  <a16:creationId xmlns:a16="http://schemas.microsoft.com/office/drawing/2014/main" id="{D364D269-C976-454B-8C17-5595B5839798}"/>
                </a:ext>
              </a:extLst>
            </p:cNvPr>
            <p:cNvSpPr txBox="1"/>
            <p:nvPr/>
          </p:nvSpPr>
          <p:spPr>
            <a:xfrm>
              <a:off x="552006" y="554935"/>
              <a:ext cx="1296443" cy="14080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dirty="0">
                  <a:solidFill>
                    <a:schemeClr val="bg1"/>
                  </a:solidFill>
                </a:rPr>
                <a:t>あと </a:t>
              </a:r>
              <a:r>
                <a:rPr kumimoji="1" lang="en-US" altLang="ja-JP" sz="1000" dirty="0">
                  <a:solidFill>
                    <a:schemeClr val="bg1"/>
                  </a:solidFill>
                </a:rPr>
                <a:t>00:00:00</a:t>
              </a:r>
              <a:r>
                <a:rPr kumimoji="1" lang="ja-JP" altLang="en-US" sz="900" dirty="0">
                  <a:solidFill>
                    <a:schemeClr val="bg1"/>
                  </a:solidFill>
                </a:rPr>
                <a:t>で終了</a:t>
              </a:r>
              <a:endParaRPr kumimoji="1" lang="ja-JP" altLang="en-US" sz="800" dirty="0">
                <a:solidFill>
                  <a:schemeClr val="bg1"/>
                </a:solidFill>
              </a:endParaRPr>
            </a:p>
          </p:txBody>
        </p:sp>
      </p:grpSp>
      <p:grpSp>
        <p:nvGrpSpPr>
          <p:cNvPr id="67" name="グループ化 66">
            <a:extLst>
              <a:ext uri="{FF2B5EF4-FFF2-40B4-BE49-F238E27FC236}">
                <a16:creationId xmlns:a16="http://schemas.microsoft.com/office/drawing/2014/main" id="{19B5F330-F783-4A89-B4D0-F1372E9E07AE}"/>
              </a:ext>
            </a:extLst>
          </p:cNvPr>
          <p:cNvGrpSpPr/>
          <p:nvPr/>
        </p:nvGrpSpPr>
        <p:grpSpPr>
          <a:xfrm>
            <a:off x="720503" y="3325983"/>
            <a:ext cx="1859447" cy="571541"/>
            <a:chOff x="0" y="0"/>
            <a:chExt cx="1830458" cy="563238"/>
          </a:xfrm>
        </p:grpSpPr>
        <p:sp>
          <p:nvSpPr>
            <p:cNvPr id="68" name="四角形: 角を丸くする 67">
              <a:extLst>
                <a:ext uri="{FF2B5EF4-FFF2-40B4-BE49-F238E27FC236}">
                  <a16:creationId xmlns:a16="http://schemas.microsoft.com/office/drawing/2014/main" id="{B9148FA0-9280-4CA3-8BE5-29EC068CEF2A}"/>
                </a:ext>
              </a:extLst>
            </p:cNvPr>
            <p:cNvSpPr/>
            <p:nvPr/>
          </p:nvSpPr>
          <p:spPr>
            <a:xfrm>
              <a:off x="0" y="0"/>
              <a:ext cx="1830457" cy="563238"/>
            </a:xfrm>
            <a:prstGeom prst="roundRect">
              <a:avLst>
                <a:gd name="adj" fmla="val 147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p>
          </p:txBody>
        </p:sp>
        <p:grpSp>
          <p:nvGrpSpPr>
            <p:cNvPr id="71" name="グループ化 70">
              <a:extLst>
                <a:ext uri="{FF2B5EF4-FFF2-40B4-BE49-F238E27FC236}">
                  <a16:creationId xmlns:a16="http://schemas.microsoft.com/office/drawing/2014/main" id="{ACA4437B-854B-4CBB-A01B-17585A3346DA}"/>
                </a:ext>
              </a:extLst>
            </p:cNvPr>
            <p:cNvGrpSpPr/>
            <p:nvPr/>
          </p:nvGrpSpPr>
          <p:grpSpPr>
            <a:xfrm>
              <a:off x="1" y="57978"/>
              <a:ext cx="422412" cy="422413"/>
              <a:chOff x="1" y="57978"/>
              <a:chExt cx="422412" cy="422413"/>
            </a:xfrm>
          </p:grpSpPr>
          <p:sp>
            <p:nvSpPr>
              <p:cNvPr id="75" name="正方形/長方形 74">
                <a:extLst>
                  <a:ext uri="{FF2B5EF4-FFF2-40B4-BE49-F238E27FC236}">
                    <a16:creationId xmlns:a16="http://schemas.microsoft.com/office/drawing/2014/main" id="{9A140D55-A005-416E-BF78-57D8C9BD41E7}"/>
                  </a:ext>
                </a:extLst>
              </p:cNvPr>
              <p:cNvSpPr/>
              <p:nvPr/>
            </p:nvSpPr>
            <p:spPr>
              <a:xfrm>
                <a:off x="1" y="57978"/>
                <a:ext cx="422412" cy="422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76" name="フローチャート: 準備 75">
                <a:extLst>
                  <a:ext uri="{FF2B5EF4-FFF2-40B4-BE49-F238E27FC236}">
                    <a16:creationId xmlns:a16="http://schemas.microsoft.com/office/drawing/2014/main" id="{A9484F4A-1328-46CA-8591-2388C4157D56}"/>
                  </a:ext>
                </a:extLst>
              </p:cNvPr>
              <p:cNvSpPr/>
              <p:nvPr/>
            </p:nvSpPr>
            <p:spPr>
              <a:xfrm rot="18926666">
                <a:off x="66517" y="211230"/>
                <a:ext cx="289381" cy="115908"/>
              </a:xfrm>
              <a:prstGeom prst="flowChartPreparati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sp>
          <p:nvSpPr>
            <p:cNvPr id="72" name="テキスト ボックス 66">
              <a:extLst>
                <a:ext uri="{FF2B5EF4-FFF2-40B4-BE49-F238E27FC236}">
                  <a16:creationId xmlns:a16="http://schemas.microsoft.com/office/drawing/2014/main" id="{BA1D3DFF-11D7-448B-AC76-6C1935DA9026}"/>
                </a:ext>
              </a:extLst>
            </p:cNvPr>
            <p:cNvSpPr txBox="1"/>
            <p:nvPr/>
          </p:nvSpPr>
          <p:spPr>
            <a:xfrm>
              <a:off x="389285" y="33133"/>
              <a:ext cx="1020921" cy="14080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800">
                  <a:solidFill>
                    <a:schemeClr val="bg1"/>
                  </a:solidFill>
                </a:rPr>
                <a:t>120</a:t>
              </a:r>
              <a:r>
                <a:rPr kumimoji="1" lang="ja-JP" altLang="en-US" sz="800">
                  <a:solidFill>
                    <a:schemeClr val="bg1"/>
                  </a:solidFill>
                </a:rPr>
                <a:t>クリスタル</a:t>
              </a:r>
            </a:p>
          </p:txBody>
        </p:sp>
        <p:sp>
          <p:nvSpPr>
            <p:cNvPr id="73" name="テキスト ボックス 67">
              <a:extLst>
                <a:ext uri="{FF2B5EF4-FFF2-40B4-BE49-F238E27FC236}">
                  <a16:creationId xmlns:a16="http://schemas.microsoft.com/office/drawing/2014/main" id="{D5656E7D-8AC6-4D81-96F9-B6C076C65134}"/>
                </a:ext>
              </a:extLst>
            </p:cNvPr>
            <p:cNvSpPr txBox="1"/>
            <p:nvPr/>
          </p:nvSpPr>
          <p:spPr>
            <a:xfrm>
              <a:off x="393210" y="198784"/>
              <a:ext cx="1437248" cy="15737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a:solidFill>
                    <a:schemeClr val="bg1"/>
                  </a:solidFill>
                </a:rPr>
                <a:t>有償分　</a:t>
              </a:r>
              <a:r>
                <a:rPr kumimoji="1" lang="en-US" altLang="ja-JP" sz="800">
                  <a:solidFill>
                    <a:schemeClr val="bg1"/>
                  </a:solidFill>
                </a:rPr>
                <a:t>120</a:t>
              </a:r>
              <a:r>
                <a:rPr kumimoji="1" lang="ja-JP" altLang="en-US" sz="800">
                  <a:solidFill>
                    <a:schemeClr val="bg1"/>
                  </a:solidFill>
                </a:rPr>
                <a:t>　無償分　　</a:t>
              </a:r>
              <a:r>
                <a:rPr kumimoji="1" lang="en-US" altLang="ja-JP" sz="800">
                  <a:solidFill>
                    <a:schemeClr val="bg1"/>
                  </a:solidFill>
                </a:rPr>
                <a:t>0</a:t>
              </a:r>
              <a:endParaRPr kumimoji="1" lang="ja-JP" altLang="en-US" sz="800">
                <a:solidFill>
                  <a:schemeClr val="bg1"/>
                </a:solidFill>
              </a:endParaRPr>
            </a:p>
          </p:txBody>
        </p:sp>
        <p:sp>
          <p:nvSpPr>
            <p:cNvPr id="74" name="テキスト ボックス 68">
              <a:extLst>
                <a:ext uri="{FF2B5EF4-FFF2-40B4-BE49-F238E27FC236}">
                  <a16:creationId xmlns:a16="http://schemas.microsoft.com/office/drawing/2014/main" id="{D38BBEFA-2EDD-4E0D-B51D-C99F4B42BD39}"/>
                </a:ext>
              </a:extLst>
            </p:cNvPr>
            <p:cNvSpPr txBox="1"/>
            <p:nvPr/>
          </p:nvSpPr>
          <p:spPr>
            <a:xfrm>
              <a:off x="1385720" y="297801"/>
              <a:ext cx="444737" cy="24885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sp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000">
                  <a:solidFill>
                    <a:schemeClr val="bg1"/>
                  </a:solidFill>
                </a:rPr>
                <a:t>\120</a:t>
              </a:r>
              <a:endParaRPr kumimoji="1" lang="ja-JP" altLang="en-US" sz="1000">
                <a:solidFill>
                  <a:schemeClr val="bg1"/>
                </a:solidFill>
              </a:endParaRPr>
            </a:p>
          </p:txBody>
        </p:sp>
      </p:grpSp>
      <p:cxnSp>
        <p:nvCxnSpPr>
          <p:cNvPr id="24" name="直線コネクタ 23">
            <a:extLst>
              <a:ext uri="{FF2B5EF4-FFF2-40B4-BE49-F238E27FC236}">
                <a16:creationId xmlns:a16="http://schemas.microsoft.com/office/drawing/2014/main" id="{75D8AA37-496A-40B8-9FAF-62FD548455F2}"/>
              </a:ext>
            </a:extLst>
          </p:cNvPr>
          <p:cNvCxnSpPr>
            <a:cxnSpLocks/>
            <a:stCxn id="37" idx="1"/>
          </p:cNvCxnSpPr>
          <p:nvPr/>
        </p:nvCxnSpPr>
        <p:spPr>
          <a:xfrm flipH="1">
            <a:off x="1115953" y="1490389"/>
            <a:ext cx="1802086" cy="290315"/>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F02B0BCE-F976-485B-9D2C-A97190DAABEF}"/>
              </a:ext>
            </a:extLst>
          </p:cNvPr>
          <p:cNvCxnSpPr>
            <a:cxnSpLocks/>
            <a:stCxn id="39" idx="1"/>
          </p:cNvCxnSpPr>
          <p:nvPr/>
        </p:nvCxnSpPr>
        <p:spPr>
          <a:xfrm flipH="1">
            <a:off x="2026875" y="1768286"/>
            <a:ext cx="891164" cy="64449"/>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AED5CA29-B6FA-4441-8FF5-311980D9ACA8}"/>
              </a:ext>
            </a:extLst>
          </p:cNvPr>
          <p:cNvCxnSpPr>
            <a:cxnSpLocks/>
            <a:stCxn id="43" idx="1"/>
          </p:cNvCxnSpPr>
          <p:nvPr/>
        </p:nvCxnSpPr>
        <p:spPr>
          <a:xfrm flipH="1">
            <a:off x="2429285" y="2017456"/>
            <a:ext cx="488754" cy="22761"/>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75B2165-277A-4D58-8C01-DD0EC82536CB}"/>
              </a:ext>
            </a:extLst>
          </p:cNvPr>
          <p:cNvCxnSpPr>
            <a:cxnSpLocks/>
            <a:stCxn id="45" idx="1"/>
            <a:endCxn id="64" idx="2"/>
          </p:cNvCxnSpPr>
          <p:nvPr/>
        </p:nvCxnSpPr>
        <p:spPr>
          <a:xfrm flipH="1" flipV="1">
            <a:off x="1950119" y="2478801"/>
            <a:ext cx="967920" cy="18498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77" name="テキスト ボックス 76">
            <a:extLst>
              <a:ext uri="{FF2B5EF4-FFF2-40B4-BE49-F238E27FC236}">
                <a16:creationId xmlns:a16="http://schemas.microsoft.com/office/drawing/2014/main" id="{AC0A2AB0-849D-4147-B645-C7ACA3FAF202}"/>
              </a:ext>
            </a:extLst>
          </p:cNvPr>
          <p:cNvSpPr txBox="1"/>
          <p:nvPr/>
        </p:nvSpPr>
        <p:spPr>
          <a:xfrm>
            <a:off x="476534" y="1376856"/>
            <a:ext cx="1531188" cy="253916"/>
          </a:xfrm>
          <a:prstGeom prst="rect">
            <a:avLst/>
          </a:prstGeom>
          <a:noFill/>
        </p:spPr>
        <p:txBody>
          <a:bodyPr wrap="none" rtlCol="0">
            <a:spAutoFit/>
          </a:bodyPr>
          <a:lstStyle/>
          <a:p>
            <a:r>
              <a:rPr kumimoji="1" lang="ja-JP" altLang="en-US" sz="1050" b="1" dirty="0"/>
              <a:t>・セール、セット商品</a:t>
            </a:r>
          </a:p>
        </p:txBody>
      </p:sp>
      <p:sp>
        <p:nvSpPr>
          <p:cNvPr id="78" name="テキスト ボックス 77">
            <a:extLst>
              <a:ext uri="{FF2B5EF4-FFF2-40B4-BE49-F238E27FC236}">
                <a16:creationId xmlns:a16="http://schemas.microsoft.com/office/drawing/2014/main" id="{54C2C2D8-2A14-4A91-9115-59ADB537FF91}"/>
              </a:ext>
            </a:extLst>
          </p:cNvPr>
          <p:cNvSpPr txBox="1"/>
          <p:nvPr/>
        </p:nvSpPr>
        <p:spPr>
          <a:xfrm>
            <a:off x="596457" y="2921674"/>
            <a:ext cx="857927" cy="253916"/>
          </a:xfrm>
          <a:prstGeom prst="rect">
            <a:avLst/>
          </a:prstGeom>
          <a:noFill/>
        </p:spPr>
        <p:txBody>
          <a:bodyPr wrap="none" rtlCol="0">
            <a:spAutoFit/>
          </a:bodyPr>
          <a:lstStyle/>
          <a:p>
            <a:r>
              <a:rPr kumimoji="1" lang="ja-JP" altLang="en-US" sz="1050" b="1" dirty="0"/>
              <a:t>・通常商品</a:t>
            </a:r>
          </a:p>
        </p:txBody>
      </p:sp>
      <p:sp>
        <p:nvSpPr>
          <p:cNvPr id="79" name="テキスト ボックス 78">
            <a:extLst>
              <a:ext uri="{FF2B5EF4-FFF2-40B4-BE49-F238E27FC236}">
                <a16:creationId xmlns:a16="http://schemas.microsoft.com/office/drawing/2014/main" id="{CC979029-920E-4544-BB34-360386C93ACE}"/>
              </a:ext>
            </a:extLst>
          </p:cNvPr>
          <p:cNvSpPr txBox="1"/>
          <p:nvPr/>
        </p:nvSpPr>
        <p:spPr>
          <a:xfrm>
            <a:off x="2918038" y="2153535"/>
            <a:ext cx="620683" cy="215444"/>
          </a:xfrm>
          <a:prstGeom prst="rect">
            <a:avLst/>
          </a:prstGeom>
          <a:noFill/>
        </p:spPr>
        <p:txBody>
          <a:bodyPr wrap="none" rtlCol="0">
            <a:spAutoFit/>
          </a:bodyPr>
          <a:lstStyle/>
          <a:p>
            <a:r>
              <a:rPr kumimoji="1" lang="en-US" altLang="ja-JP" sz="800" dirty="0">
                <a:latin typeface="+mn-ea"/>
              </a:rPr>
              <a:t>04</a:t>
            </a:r>
            <a:r>
              <a:rPr kumimoji="1" lang="ja-JP" altLang="en-US" sz="800" dirty="0">
                <a:latin typeface="+mn-ea"/>
              </a:rPr>
              <a:t>．価格</a:t>
            </a:r>
          </a:p>
        </p:txBody>
      </p:sp>
      <p:cxnSp>
        <p:nvCxnSpPr>
          <p:cNvPr id="80" name="直線コネクタ 79">
            <a:extLst>
              <a:ext uri="{FF2B5EF4-FFF2-40B4-BE49-F238E27FC236}">
                <a16:creationId xmlns:a16="http://schemas.microsoft.com/office/drawing/2014/main" id="{80A6F40B-7902-43BE-B9F8-410940E09505}"/>
              </a:ext>
            </a:extLst>
          </p:cNvPr>
          <p:cNvCxnSpPr>
            <a:cxnSpLocks/>
            <a:stCxn id="79" idx="1"/>
            <a:endCxn id="61" idx="3"/>
          </p:cNvCxnSpPr>
          <p:nvPr/>
        </p:nvCxnSpPr>
        <p:spPr>
          <a:xfrm flipH="1" flipV="1">
            <a:off x="2588922" y="2184826"/>
            <a:ext cx="329116" cy="76431"/>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81" name="テキスト ボックス 80">
            <a:extLst>
              <a:ext uri="{FF2B5EF4-FFF2-40B4-BE49-F238E27FC236}">
                <a16:creationId xmlns:a16="http://schemas.microsoft.com/office/drawing/2014/main" id="{168BB139-2402-4EF8-BEC6-579E6B345F0A}"/>
              </a:ext>
            </a:extLst>
          </p:cNvPr>
          <p:cNvSpPr txBox="1"/>
          <p:nvPr/>
        </p:nvSpPr>
        <p:spPr>
          <a:xfrm>
            <a:off x="2918038" y="2381631"/>
            <a:ext cx="1031051" cy="215444"/>
          </a:xfrm>
          <a:prstGeom prst="rect">
            <a:avLst/>
          </a:prstGeom>
          <a:noFill/>
        </p:spPr>
        <p:txBody>
          <a:bodyPr wrap="none" rtlCol="0">
            <a:spAutoFit/>
          </a:bodyPr>
          <a:lstStyle/>
          <a:p>
            <a:r>
              <a:rPr kumimoji="1" lang="en-US" altLang="ja-JP" sz="800" dirty="0">
                <a:latin typeface="+mn-ea"/>
              </a:rPr>
              <a:t>05</a:t>
            </a:r>
            <a:r>
              <a:rPr kumimoji="1" lang="ja-JP" altLang="en-US" sz="800" dirty="0">
                <a:latin typeface="+mn-ea"/>
              </a:rPr>
              <a:t>．商品アイコン</a:t>
            </a:r>
          </a:p>
        </p:txBody>
      </p:sp>
      <p:cxnSp>
        <p:nvCxnSpPr>
          <p:cNvPr id="82" name="直線コネクタ 81">
            <a:extLst>
              <a:ext uri="{FF2B5EF4-FFF2-40B4-BE49-F238E27FC236}">
                <a16:creationId xmlns:a16="http://schemas.microsoft.com/office/drawing/2014/main" id="{C8314D7D-C4A1-495D-AF34-A2BC9E0AE9D5}"/>
              </a:ext>
            </a:extLst>
          </p:cNvPr>
          <p:cNvCxnSpPr>
            <a:cxnSpLocks/>
            <a:stCxn id="81" idx="1"/>
          </p:cNvCxnSpPr>
          <p:nvPr/>
        </p:nvCxnSpPr>
        <p:spPr>
          <a:xfrm flipH="1" flipV="1">
            <a:off x="1153408" y="2209407"/>
            <a:ext cx="1764630" cy="27994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83" name="テキスト ボックス 82">
            <a:extLst>
              <a:ext uri="{FF2B5EF4-FFF2-40B4-BE49-F238E27FC236}">
                <a16:creationId xmlns:a16="http://schemas.microsoft.com/office/drawing/2014/main" id="{C8FD9E4D-FEE5-4A1A-A93A-30643A47DAC4}"/>
              </a:ext>
            </a:extLst>
          </p:cNvPr>
          <p:cNvSpPr txBox="1"/>
          <p:nvPr/>
        </p:nvSpPr>
        <p:spPr>
          <a:xfrm>
            <a:off x="4389639" y="5097610"/>
            <a:ext cx="1143262" cy="253916"/>
          </a:xfrm>
          <a:prstGeom prst="rect">
            <a:avLst/>
          </a:prstGeom>
          <a:noFill/>
        </p:spPr>
        <p:txBody>
          <a:bodyPr wrap="none" rtlCol="0">
            <a:spAutoFit/>
          </a:bodyPr>
          <a:lstStyle/>
          <a:p>
            <a:r>
              <a:rPr kumimoji="1" lang="en-US" altLang="ja-JP" sz="1050" b="1" dirty="0"/>
              <a:t>07</a:t>
            </a:r>
            <a:r>
              <a:rPr kumimoji="1" lang="ja-JP" altLang="en-US" sz="1050" b="1" dirty="0"/>
              <a:t>．詳細ボタン</a:t>
            </a:r>
          </a:p>
        </p:txBody>
      </p:sp>
      <p:sp>
        <p:nvSpPr>
          <p:cNvPr id="84" name="テキスト ボックス 83">
            <a:extLst>
              <a:ext uri="{FF2B5EF4-FFF2-40B4-BE49-F238E27FC236}">
                <a16:creationId xmlns:a16="http://schemas.microsoft.com/office/drawing/2014/main" id="{63BF8723-1ED0-48F3-B37D-B5550D5D5C9B}"/>
              </a:ext>
            </a:extLst>
          </p:cNvPr>
          <p:cNvSpPr txBox="1"/>
          <p:nvPr/>
        </p:nvSpPr>
        <p:spPr>
          <a:xfrm>
            <a:off x="4574850" y="5374609"/>
            <a:ext cx="4288353" cy="400110"/>
          </a:xfrm>
          <a:prstGeom prst="rect">
            <a:avLst/>
          </a:prstGeom>
          <a:noFill/>
        </p:spPr>
        <p:txBody>
          <a:bodyPr wrap="none" rtlCol="0">
            <a:spAutoFit/>
          </a:bodyPr>
          <a:lstStyle/>
          <a:p>
            <a:r>
              <a:rPr kumimoji="1" lang="ja-JP" altLang="en-US" sz="1000" dirty="0"/>
              <a:t>セット商品の場合は、セット内容を表示するウィンドウを表示する。</a:t>
            </a:r>
            <a:endParaRPr kumimoji="1" lang="en-US" altLang="ja-JP" sz="1000" dirty="0"/>
          </a:p>
          <a:p>
            <a:r>
              <a:rPr kumimoji="1" lang="ja-JP" altLang="en-US" sz="1000" dirty="0"/>
              <a:t>共通メッセージに１行ごとにテキストの羅列を想定しているので割愛。</a:t>
            </a:r>
            <a:endParaRPr kumimoji="1" lang="en-US" altLang="ja-JP" sz="1000" dirty="0"/>
          </a:p>
        </p:txBody>
      </p:sp>
      <p:sp>
        <p:nvSpPr>
          <p:cNvPr id="21" name="四角形: 角を丸くする 20">
            <a:extLst>
              <a:ext uri="{FF2B5EF4-FFF2-40B4-BE49-F238E27FC236}">
                <a16:creationId xmlns:a16="http://schemas.microsoft.com/office/drawing/2014/main" id="{FE7C5386-0B6D-44AA-9262-ADACF0814942}"/>
              </a:ext>
            </a:extLst>
          </p:cNvPr>
          <p:cNvSpPr/>
          <p:nvPr/>
        </p:nvSpPr>
        <p:spPr>
          <a:xfrm>
            <a:off x="720503" y="4422076"/>
            <a:ext cx="2908168" cy="1443179"/>
          </a:xfrm>
          <a:prstGeom prst="roundRect">
            <a:avLst>
              <a:gd name="adj" fmla="val 11616"/>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dirty="0">
                <a:solidFill>
                  <a:schemeClr val="tx1"/>
                </a:solidFill>
              </a:rPr>
              <a:t>メモ</a:t>
            </a:r>
            <a:endParaRPr kumimoji="1" lang="en-US" altLang="ja-JP" sz="1000" dirty="0">
              <a:solidFill>
                <a:schemeClr val="tx1"/>
              </a:solidFill>
            </a:endParaRPr>
          </a:p>
          <a:p>
            <a:r>
              <a:rPr kumimoji="1" lang="ja-JP" altLang="en-US" sz="1000" dirty="0">
                <a:solidFill>
                  <a:schemeClr val="tx1"/>
                </a:solidFill>
              </a:rPr>
              <a:t>セールとセットをまとめてしまっているが、</a:t>
            </a:r>
            <a:endParaRPr kumimoji="1" lang="en-US" altLang="ja-JP" sz="1000" dirty="0">
              <a:solidFill>
                <a:schemeClr val="tx1"/>
              </a:solidFill>
            </a:endParaRPr>
          </a:p>
          <a:p>
            <a:r>
              <a:rPr kumimoji="1" lang="en-US" altLang="ja-JP" sz="1000" dirty="0">
                <a:solidFill>
                  <a:schemeClr val="tx1"/>
                </a:solidFill>
              </a:rPr>
              <a:t>1</a:t>
            </a:r>
            <a:r>
              <a:rPr kumimoji="1" lang="ja-JP" altLang="en-US" sz="1000" dirty="0">
                <a:solidFill>
                  <a:schemeClr val="tx1"/>
                </a:solidFill>
              </a:rPr>
              <a:t>．通常</a:t>
            </a:r>
            <a:r>
              <a:rPr kumimoji="1" lang="en-US" altLang="ja-JP" sz="1000" dirty="0">
                <a:solidFill>
                  <a:schemeClr val="tx1"/>
                </a:solidFill>
              </a:rPr>
              <a:t>-</a:t>
            </a:r>
            <a:r>
              <a:rPr kumimoji="1" lang="ja-JP" altLang="en-US" sz="1000" dirty="0">
                <a:solidFill>
                  <a:schemeClr val="tx1"/>
                </a:solidFill>
              </a:rPr>
              <a:t>セール無し</a:t>
            </a:r>
            <a:endParaRPr kumimoji="1" lang="en-US" altLang="ja-JP" sz="1000" dirty="0">
              <a:solidFill>
                <a:schemeClr val="tx1"/>
              </a:solidFill>
            </a:endParaRPr>
          </a:p>
          <a:p>
            <a:r>
              <a:rPr kumimoji="1" lang="en-US" altLang="ja-JP" sz="1000" dirty="0">
                <a:solidFill>
                  <a:schemeClr val="tx1"/>
                </a:solidFill>
              </a:rPr>
              <a:t>2</a:t>
            </a:r>
            <a:r>
              <a:rPr kumimoji="1" lang="ja-JP" altLang="en-US" sz="1000" dirty="0">
                <a:solidFill>
                  <a:schemeClr val="tx1"/>
                </a:solidFill>
              </a:rPr>
              <a:t>．通常</a:t>
            </a:r>
            <a:r>
              <a:rPr kumimoji="1" lang="en-US" altLang="ja-JP" sz="1000" dirty="0">
                <a:solidFill>
                  <a:schemeClr val="tx1"/>
                </a:solidFill>
              </a:rPr>
              <a:t>-</a:t>
            </a:r>
            <a:r>
              <a:rPr kumimoji="1" lang="ja-JP" altLang="en-US" sz="1000" dirty="0">
                <a:solidFill>
                  <a:schemeClr val="tx1"/>
                </a:solidFill>
              </a:rPr>
              <a:t>セール</a:t>
            </a:r>
            <a:endParaRPr kumimoji="1" lang="en-US" altLang="ja-JP" sz="1000" dirty="0">
              <a:solidFill>
                <a:schemeClr val="tx1"/>
              </a:solidFill>
            </a:endParaRPr>
          </a:p>
          <a:p>
            <a:r>
              <a:rPr kumimoji="1" lang="en-US" altLang="ja-JP" sz="1000" dirty="0">
                <a:solidFill>
                  <a:schemeClr val="tx1"/>
                </a:solidFill>
              </a:rPr>
              <a:t>3</a:t>
            </a:r>
            <a:r>
              <a:rPr kumimoji="1" lang="ja-JP" altLang="en-US" sz="1000" dirty="0">
                <a:solidFill>
                  <a:schemeClr val="tx1"/>
                </a:solidFill>
              </a:rPr>
              <a:t>．セット</a:t>
            </a:r>
            <a:r>
              <a:rPr kumimoji="1" lang="en-US" altLang="ja-JP" sz="1000" dirty="0">
                <a:solidFill>
                  <a:schemeClr val="tx1"/>
                </a:solidFill>
              </a:rPr>
              <a:t>-</a:t>
            </a:r>
            <a:r>
              <a:rPr kumimoji="1" lang="ja-JP" altLang="en-US" sz="1000" dirty="0">
                <a:solidFill>
                  <a:schemeClr val="tx1"/>
                </a:solidFill>
              </a:rPr>
              <a:t>商品セール無し</a:t>
            </a:r>
            <a:endParaRPr kumimoji="1" lang="en-US" altLang="ja-JP" sz="1000" dirty="0">
              <a:solidFill>
                <a:schemeClr val="tx1"/>
              </a:solidFill>
            </a:endParaRPr>
          </a:p>
          <a:p>
            <a:r>
              <a:rPr kumimoji="1" lang="en-US" altLang="ja-JP" sz="1000" dirty="0">
                <a:solidFill>
                  <a:schemeClr val="tx1"/>
                </a:solidFill>
              </a:rPr>
              <a:t>4</a:t>
            </a:r>
            <a:r>
              <a:rPr kumimoji="1" lang="ja-JP" altLang="en-US" sz="1000" dirty="0">
                <a:solidFill>
                  <a:schemeClr val="tx1"/>
                </a:solidFill>
              </a:rPr>
              <a:t>．セット</a:t>
            </a:r>
            <a:r>
              <a:rPr kumimoji="1" lang="en-US" altLang="ja-JP" sz="1000" dirty="0">
                <a:solidFill>
                  <a:schemeClr val="tx1"/>
                </a:solidFill>
              </a:rPr>
              <a:t>-</a:t>
            </a:r>
            <a:r>
              <a:rPr kumimoji="1" lang="ja-JP" altLang="en-US" sz="1000" dirty="0">
                <a:solidFill>
                  <a:schemeClr val="tx1"/>
                </a:solidFill>
              </a:rPr>
              <a:t>商品セール</a:t>
            </a:r>
            <a:endParaRPr kumimoji="1" lang="en-US" altLang="ja-JP" sz="1000" dirty="0">
              <a:solidFill>
                <a:schemeClr val="tx1"/>
              </a:solidFill>
            </a:endParaRPr>
          </a:p>
          <a:p>
            <a:r>
              <a:rPr kumimoji="1" lang="ja-JP" altLang="en-US" sz="1000" dirty="0">
                <a:solidFill>
                  <a:schemeClr val="tx1"/>
                </a:solidFill>
              </a:rPr>
              <a:t>という分類で大きく変えるか？</a:t>
            </a:r>
            <a:endParaRPr kumimoji="1" lang="en-US" altLang="ja-JP" sz="1000" dirty="0">
              <a:solidFill>
                <a:schemeClr val="tx1"/>
              </a:solidFill>
            </a:endParaRPr>
          </a:p>
          <a:p>
            <a:r>
              <a:rPr kumimoji="1" lang="ja-JP" altLang="en-US" sz="1000" dirty="0">
                <a:solidFill>
                  <a:schemeClr val="tx1"/>
                </a:solidFill>
              </a:rPr>
              <a:t>デザイン時要相談。</a:t>
            </a:r>
          </a:p>
        </p:txBody>
      </p:sp>
    </p:spTree>
    <p:extLst>
      <p:ext uri="{BB962C8B-B14F-4D97-AF65-F5344CB8AC3E}">
        <p14:creationId xmlns:p14="http://schemas.microsoft.com/office/powerpoint/2010/main" val="630795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図 39" descr="白いバックグラウンドのスクリーンショット&#10;&#10;自動的に生成された説明">
            <a:extLst>
              <a:ext uri="{FF2B5EF4-FFF2-40B4-BE49-F238E27FC236}">
                <a16:creationId xmlns:a16="http://schemas.microsoft.com/office/drawing/2014/main" id="{1D4BCB10-E0BD-485D-B577-F66AF1796D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137" y="1117749"/>
            <a:ext cx="2145533" cy="3808122"/>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8</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2297424" cy="276999"/>
          </a:xfrm>
          <a:prstGeom prst="rect">
            <a:avLst/>
          </a:prstGeom>
          <a:noFill/>
        </p:spPr>
        <p:txBody>
          <a:bodyPr wrap="none" rtlCol="0">
            <a:spAutoFit/>
          </a:bodyPr>
          <a:lstStyle/>
          <a:p>
            <a:r>
              <a:rPr kumimoji="1" lang="ja-JP" altLang="en-US" sz="1200" b="1" dirty="0"/>
              <a:t>○</a:t>
            </a:r>
            <a:r>
              <a:rPr kumimoji="1" lang="en-US" altLang="ja-JP" sz="1200" b="1" dirty="0"/>
              <a:t>sh120</a:t>
            </a:r>
            <a:r>
              <a:rPr kumimoji="1" lang="ja-JP" altLang="en-US" sz="1200" b="1" dirty="0"/>
              <a:t>．クルスタル購入結果</a:t>
            </a:r>
          </a:p>
        </p:txBody>
      </p:sp>
      <p:cxnSp>
        <p:nvCxnSpPr>
          <p:cNvPr id="31" name="直線コネクタ 30">
            <a:extLst>
              <a:ext uri="{FF2B5EF4-FFF2-40B4-BE49-F238E27FC236}">
                <a16:creationId xmlns:a16="http://schemas.microsoft.com/office/drawing/2014/main" id="{AED5CA29-B6FA-4441-8FF5-311980D9ACA8}"/>
              </a:ext>
            </a:extLst>
          </p:cNvPr>
          <p:cNvCxnSpPr>
            <a:cxnSpLocks/>
            <a:stCxn id="43" idx="1"/>
          </p:cNvCxnSpPr>
          <p:nvPr/>
        </p:nvCxnSpPr>
        <p:spPr>
          <a:xfrm flipH="1">
            <a:off x="2315361" y="2109838"/>
            <a:ext cx="792738" cy="103357"/>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E05ED3ED-959A-4E69-B6B6-AD7B4784656D}"/>
              </a:ext>
            </a:extLst>
          </p:cNvPr>
          <p:cNvCxnSpPr>
            <a:cxnSpLocks/>
            <a:stCxn id="47" idx="1"/>
          </p:cNvCxnSpPr>
          <p:nvPr/>
        </p:nvCxnSpPr>
        <p:spPr>
          <a:xfrm flipH="1" flipV="1">
            <a:off x="2214695" y="3111790"/>
            <a:ext cx="893404" cy="2754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75B2165-277A-4D58-8C01-DD0EC82536CB}"/>
              </a:ext>
            </a:extLst>
          </p:cNvPr>
          <p:cNvCxnSpPr>
            <a:cxnSpLocks/>
            <a:stCxn id="45" idx="1"/>
          </p:cNvCxnSpPr>
          <p:nvPr/>
        </p:nvCxnSpPr>
        <p:spPr>
          <a:xfrm flipH="1">
            <a:off x="1459095" y="2493258"/>
            <a:ext cx="1649004" cy="187898"/>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B4BD3129-1DD8-4FCC-919D-4BF51F1F477A}"/>
              </a:ext>
            </a:extLst>
          </p:cNvPr>
          <p:cNvSpPr txBox="1"/>
          <p:nvPr/>
        </p:nvSpPr>
        <p:spPr>
          <a:xfrm>
            <a:off x="3108099" y="2002116"/>
            <a:ext cx="1236236" cy="215444"/>
          </a:xfrm>
          <a:prstGeom prst="rect">
            <a:avLst/>
          </a:prstGeom>
          <a:noFill/>
        </p:spPr>
        <p:txBody>
          <a:bodyPr wrap="none" rtlCol="0">
            <a:spAutoFit/>
          </a:bodyPr>
          <a:lstStyle/>
          <a:p>
            <a:r>
              <a:rPr kumimoji="1" lang="en-US" altLang="ja-JP" sz="800" dirty="0">
                <a:latin typeface="+mn-ea"/>
              </a:rPr>
              <a:t>01</a:t>
            </a:r>
            <a:r>
              <a:rPr kumimoji="1" lang="ja-JP" altLang="en-US" sz="800" dirty="0">
                <a:latin typeface="+mn-ea"/>
              </a:rPr>
              <a:t>．ウィンドウ見出し</a:t>
            </a:r>
          </a:p>
        </p:txBody>
      </p:sp>
      <p:sp>
        <p:nvSpPr>
          <p:cNvPr id="45" name="テキスト ボックス 44">
            <a:extLst>
              <a:ext uri="{FF2B5EF4-FFF2-40B4-BE49-F238E27FC236}">
                <a16:creationId xmlns:a16="http://schemas.microsoft.com/office/drawing/2014/main" id="{BAEFCF5F-4006-47DC-88A4-8821B3ED50FC}"/>
              </a:ext>
            </a:extLst>
          </p:cNvPr>
          <p:cNvSpPr txBox="1"/>
          <p:nvPr/>
        </p:nvSpPr>
        <p:spPr>
          <a:xfrm>
            <a:off x="3108099" y="2385536"/>
            <a:ext cx="1031051" cy="215444"/>
          </a:xfrm>
          <a:prstGeom prst="rect">
            <a:avLst/>
          </a:prstGeom>
          <a:noFill/>
        </p:spPr>
        <p:txBody>
          <a:bodyPr wrap="none" rtlCol="0">
            <a:spAutoFit/>
          </a:bodyPr>
          <a:lstStyle/>
          <a:p>
            <a:r>
              <a:rPr kumimoji="1" lang="en-US" altLang="ja-JP" sz="800" dirty="0">
                <a:latin typeface="+mn-ea"/>
              </a:rPr>
              <a:t>02</a:t>
            </a:r>
            <a:r>
              <a:rPr kumimoji="1" lang="ja-JP" altLang="en-US" sz="800" dirty="0">
                <a:latin typeface="+mn-ea"/>
              </a:rPr>
              <a:t>．商品アイコン</a:t>
            </a:r>
          </a:p>
        </p:txBody>
      </p:sp>
      <p:sp>
        <p:nvSpPr>
          <p:cNvPr id="47" name="テキスト ボックス 46">
            <a:extLst>
              <a:ext uri="{FF2B5EF4-FFF2-40B4-BE49-F238E27FC236}">
                <a16:creationId xmlns:a16="http://schemas.microsoft.com/office/drawing/2014/main" id="{91848026-77B5-440A-802D-023A1A900D4E}"/>
              </a:ext>
            </a:extLst>
          </p:cNvPr>
          <p:cNvSpPr txBox="1"/>
          <p:nvPr/>
        </p:nvSpPr>
        <p:spPr>
          <a:xfrm>
            <a:off x="3108099" y="3031614"/>
            <a:ext cx="620683" cy="215444"/>
          </a:xfrm>
          <a:prstGeom prst="rect">
            <a:avLst/>
          </a:prstGeom>
          <a:noFill/>
        </p:spPr>
        <p:txBody>
          <a:bodyPr wrap="none" rtlCol="0">
            <a:spAutoFit/>
          </a:bodyPr>
          <a:lstStyle/>
          <a:p>
            <a:r>
              <a:rPr kumimoji="1" lang="en-US" altLang="ja-JP" sz="800" dirty="0">
                <a:latin typeface="+mn-ea"/>
              </a:rPr>
              <a:t>03</a:t>
            </a:r>
            <a:r>
              <a:rPr kumimoji="1" lang="ja-JP" altLang="en-US" sz="800" dirty="0">
                <a:latin typeface="+mn-ea"/>
              </a:rPr>
              <a:t>．本文</a:t>
            </a: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723275" cy="253916"/>
          </a:xfrm>
          <a:prstGeom prst="rect">
            <a:avLst/>
          </a:prstGeom>
          <a:noFill/>
        </p:spPr>
        <p:txBody>
          <a:bodyPr wrap="none" rtlCol="0">
            <a:spAutoFit/>
          </a:bodyPr>
          <a:lstStyle/>
          <a:p>
            <a:r>
              <a:rPr kumimoji="1" lang="ja-JP" altLang="en-US" sz="1050" b="1" dirty="0"/>
              <a:t>・共通化</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3903633" cy="400110"/>
          </a:xfrm>
          <a:prstGeom prst="rect">
            <a:avLst/>
          </a:prstGeom>
          <a:noFill/>
        </p:spPr>
        <p:txBody>
          <a:bodyPr wrap="none" rtlCol="0">
            <a:spAutoFit/>
          </a:bodyPr>
          <a:lstStyle/>
          <a:p>
            <a:r>
              <a:rPr kumimoji="1" lang="ja-JP" altLang="en-US" sz="1000" dirty="0"/>
              <a:t>画面名はクリスタル購入結果とあるが、クリスタル以外の商品を</a:t>
            </a:r>
            <a:endParaRPr kumimoji="1" lang="en-US" altLang="ja-JP" sz="1000" dirty="0"/>
          </a:p>
          <a:p>
            <a:r>
              <a:rPr kumimoji="1" lang="ja-JP" altLang="en-US" sz="1000" dirty="0"/>
              <a:t>購入した場合も、本ウィンドウを表示する。</a:t>
            </a:r>
            <a:endParaRPr kumimoji="1" lang="en-US" altLang="ja-JP" sz="1000" dirty="0"/>
          </a:p>
        </p:txBody>
      </p:sp>
      <p:sp>
        <p:nvSpPr>
          <p:cNvPr id="51" name="テキスト ボックス 50">
            <a:extLst>
              <a:ext uri="{FF2B5EF4-FFF2-40B4-BE49-F238E27FC236}">
                <a16:creationId xmlns:a16="http://schemas.microsoft.com/office/drawing/2014/main" id="{4FB3E696-EC25-4DAF-83E5-A2727FD2D3E7}"/>
              </a:ext>
            </a:extLst>
          </p:cNvPr>
          <p:cNvSpPr txBox="1"/>
          <p:nvPr/>
        </p:nvSpPr>
        <p:spPr>
          <a:xfrm>
            <a:off x="4395631" y="1706167"/>
            <a:ext cx="1547218" cy="253916"/>
          </a:xfrm>
          <a:prstGeom prst="rect">
            <a:avLst/>
          </a:prstGeom>
          <a:noFill/>
        </p:spPr>
        <p:txBody>
          <a:bodyPr wrap="none" rtlCol="0">
            <a:spAutoFit/>
          </a:bodyPr>
          <a:lstStyle/>
          <a:p>
            <a:r>
              <a:rPr kumimoji="1" lang="en-US" altLang="ja-JP" sz="1050" b="1" dirty="0"/>
              <a:t>01</a:t>
            </a:r>
            <a:r>
              <a:rPr kumimoji="1" lang="ja-JP" altLang="en-US" sz="1050" b="1" dirty="0"/>
              <a:t>．ウィンドウ見出し</a:t>
            </a:r>
          </a:p>
        </p:txBody>
      </p:sp>
      <p:sp>
        <p:nvSpPr>
          <p:cNvPr id="52" name="テキスト ボックス 51">
            <a:extLst>
              <a:ext uri="{FF2B5EF4-FFF2-40B4-BE49-F238E27FC236}">
                <a16:creationId xmlns:a16="http://schemas.microsoft.com/office/drawing/2014/main" id="{56AEFF69-20DE-4BD5-8129-AC9EDD1D2E6B}"/>
              </a:ext>
            </a:extLst>
          </p:cNvPr>
          <p:cNvSpPr txBox="1"/>
          <p:nvPr/>
        </p:nvSpPr>
        <p:spPr>
          <a:xfrm>
            <a:off x="4580842" y="1983166"/>
            <a:ext cx="2236510" cy="246221"/>
          </a:xfrm>
          <a:prstGeom prst="rect">
            <a:avLst/>
          </a:prstGeom>
          <a:noFill/>
        </p:spPr>
        <p:txBody>
          <a:bodyPr wrap="none" rtlCol="0">
            <a:spAutoFit/>
          </a:bodyPr>
          <a:lstStyle/>
          <a:p>
            <a:r>
              <a:rPr kumimoji="1" lang="ja-JP" altLang="en-US" sz="1000" dirty="0"/>
              <a:t>本ウィンドウの見出しのテキスト。</a:t>
            </a:r>
            <a:endParaRPr kumimoji="1" lang="en-US" altLang="ja-JP" sz="1000" dirty="0"/>
          </a:p>
        </p:txBody>
      </p:sp>
      <p:sp>
        <p:nvSpPr>
          <p:cNvPr id="53" name="テキスト ボックス 52">
            <a:extLst>
              <a:ext uri="{FF2B5EF4-FFF2-40B4-BE49-F238E27FC236}">
                <a16:creationId xmlns:a16="http://schemas.microsoft.com/office/drawing/2014/main" id="{3F7CBFC9-0E2D-499D-9AB0-CDCD88CEEAA4}"/>
              </a:ext>
            </a:extLst>
          </p:cNvPr>
          <p:cNvSpPr txBox="1"/>
          <p:nvPr/>
        </p:nvSpPr>
        <p:spPr>
          <a:xfrm>
            <a:off x="4395631" y="2281046"/>
            <a:ext cx="1277914" cy="253916"/>
          </a:xfrm>
          <a:prstGeom prst="rect">
            <a:avLst/>
          </a:prstGeom>
          <a:noFill/>
        </p:spPr>
        <p:txBody>
          <a:bodyPr wrap="none" rtlCol="0">
            <a:spAutoFit/>
          </a:bodyPr>
          <a:lstStyle/>
          <a:p>
            <a:r>
              <a:rPr kumimoji="1" lang="en-US" altLang="ja-JP" sz="1050" b="1" dirty="0"/>
              <a:t>02</a:t>
            </a:r>
            <a:r>
              <a:rPr kumimoji="1" lang="ja-JP" altLang="en-US" sz="1050" b="1" dirty="0"/>
              <a:t>．商品アイコン</a:t>
            </a:r>
          </a:p>
        </p:txBody>
      </p:sp>
      <p:sp>
        <p:nvSpPr>
          <p:cNvPr id="54" name="テキスト ボックス 53">
            <a:extLst>
              <a:ext uri="{FF2B5EF4-FFF2-40B4-BE49-F238E27FC236}">
                <a16:creationId xmlns:a16="http://schemas.microsoft.com/office/drawing/2014/main" id="{34BF1871-7EE4-4D7E-8744-7AB49CC63292}"/>
              </a:ext>
            </a:extLst>
          </p:cNvPr>
          <p:cNvSpPr txBox="1"/>
          <p:nvPr/>
        </p:nvSpPr>
        <p:spPr>
          <a:xfrm>
            <a:off x="4580842" y="2558045"/>
            <a:ext cx="4160113" cy="246221"/>
          </a:xfrm>
          <a:prstGeom prst="rect">
            <a:avLst/>
          </a:prstGeom>
          <a:noFill/>
        </p:spPr>
        <p:txBody>
          <a:bodyPr wrap="none" rtlCol="0">
            <a:spAutoFit/>
          </a:bodyPr>
          <a:lstStyle/>
          <a:p>
            <a:r>
              <a:rPr kumimoji="1" lang="ja-JP" altLang="en-US" sz="1000" dirty="0"/>
              <a:t>商品のアイコン。すべての商品にはなんらかのアイコンを用意する。</a:t>
            </a:r>
            <a:endParaRPr kumimoji="1" lang="en-US" altLang="ja-JP" sz="1000" dirty="0"/>
          </a:p>
        </p:txBody>
      </p:sp>
      <p:sp>
        <p:nvSpPr>
          <p:cNvPr id="55" name="テキスト ボックス 54">
            <a:extLst>
              <a:ext uri="{FF2B5EF4-FFF2-40B4-BE49-F238E27FC236}">
                <a16:creationId xmlns:a16="http://schemas.microsoft.com/office/drawing/2014/main" id="{90A0A656-0105-4C2B-9202-36F6CD7B0987}"/>
              </a:ext>
            </a:extLst>
          </p:cNvPr>
          <p:cNvSpPr txBox="1"/>
          <p:nvPr/>
        </p:nvSpPr>
        <p:spPr>
          <a:xfrm>
            <a:off x="4395631" y="2864802"/>
            <a:ext cx="739305" cy="253916"/>
          </a:xfrm>
          <a:prstGeom prst="rect">
            <a:avLst/>
          </a:prstGeom>
          <a:noFill/>
        </p:spPr>
        <p:txBody>
          <a:bodyPr wrap="none" rtlCol="0">
            <a:spAutoFit/>
          </a:bodyPr>
          <a:lstStyle/>
          <a:p>
            <a:r>
              <a:rPr kumimoji="1" lang="en-US" altLang="ja-JP" sz="1050" b="1" dirty="0"/>
              <a:t>03</a:t>
            </a:r>
            <a:r>
              <a:rPr kumimoji="1" lang="ja-JP" altLang="en-US" sz="1050" b="1" dirty="0"/>
              <a:t>．本文</a:t>
            </a:r>
          </a:p>
        </p:txBody>
      </p:sp>
      <p:sp>
        <p:nvSpPr>
          <p:cNvPr id="56" name="テキスト ボックス 55">
            <a:extLst>
              <a:ext uri="{FF2B5EF4-FFF2-40B4-BE49-F238E27FC236}">
                <a16:creationId xmlns:a16="http://schemas.microsoft.com/office/drawing/2014/main" id="{3F0ED185-885A-4159-AC94-C1A0E2B6C019}"/>
              </a:ext>
            </a:extLst>
          </p:cNvPr>
          <p:cNvSpPr txBox="1"/>
          <p:nvPr/>
        </p:nvSpPr>
        <p:spPr>
          <a:xfrm>
            <a:off x="4580842" y="3141801"/>
            <a:ext cx="3262432" cy="1015663"/>
          </a:xfrm>
          <a:prstGeom prst="rect">
            <a:avLst/>
          </a:prstGeom>
          <a:noFill/>
        </p:spPr>
        <p:txBody>
          <a:bodyPr wrap="none" rtlCol="0">
            <a:spAutoFit/>
          </a:bodyPr>
          <a:lstStyle/>
          <a:p>
            <a:r>
              <a:rPr kumimoji="1" lang="ja-JP" altLang="en-US" sz="1000" dirty="0"/>
              <a:t>アイテムの種別により本文の内容が変わってくる。</a:t>
            </a:r>
            <a:endParaRPr kumimoji="1" lang="en-US" altLang="ja-JP" sz="1000" dirty="0"/>
          </a:p>
          <a:p>
            <a:r>
              <a:rPr kumimoji="1" lang="ja-JP" altLang="en-US" sz="1000" dirty="0"/>
              <a:t>クリスタルや消費アイテム単品の場合は左図のような</a:t>
            </a:r>
            <a:endParaRPr kumimoji="1" lang="en-US" altLang="ja-JP" sz="1000" dirty="0"/>
          </a:p>
          <a:p>
            <a:r>
              <a:rPr kumimoji="1" lang="ja-JP" altLang="en-US" sz="1000" dirty="0"/>
              <a:t>ポイント変化となり、</a:t>
            </a:r>
            <a:endParaRPr kumimoji="1" lang="en-US" altLang="ja-JP" sz="1000" dirty="0"/>
          </a:p>
          <a:p>
            <a:r>
              <a:rPr kumimoji="1" lang="ja-JP" altLang="en-US" sz="1000" dirty="0"/>
              <a:t>セット商品だと</a:t>
            </a:r>
            <a:endParaRPr kumimoji="1" lang="en-US" altLang="ja-JP" sz="1000" dirty="0"/>
          </a:p>
          <a:p>
            <a:r>
              <a:rPr kumimoji="1" lang="ja-JP" altLang="en-US" sz="1000" dirty="0"/>
              <a:t>・［アイテム名］</a:t>
            </a:r>
            <a:r>
              <a:rPr kumimoji="1" lang="en-US" altLang="ja-JP" sz="1000" dirty="0"/>
              <a:t>×</a:t>
            </a:r>
            <a:r>
              <a:rPr kumimoji="1" lang="ja-JP" altLang="en-US" sz="1000" dirty="0"/>
              <a:t>［入手数］</a:t>
            </a:r>
            <a:endParaRPr kumimoji="1" lang="en-US" altLang="ja-JP" sz="1000" dirty="0"/>
          </a:p>
          <a:p>
            <a:r>
              <a:rPr kumimoji="1" lang="ja-JP" altLang="en-US" sz="1000" dirty="0"/>
              <a:t>とポイントの合わせた表示になる。</a:t>
            </a:r>
            <a:endParaRPr kumimoji="1" lang="en-US" altLang="ja-JP" sz="1000" dirty="0"/>
          </a:p>
        </p:txBody>
      </p:sp>
      <p:sp>
        <p:nvSpPr>
          <p:cNvPr id="57" name="テキスト ボックス 56">
            <a:extLst>
              <a:ext uri="{FF2B5EF4-FFF2-40B4-BE49-F238E27FC236}">
                <a16:creationId xmlns:a16="http://schemas.microsoft.com/office/drawing/2014/main" id="{14668974-1097-4FFE-ADF1-21B14B146CCD}"/>
              </a:ext>
            </a:extLst>
          </p:cNvPr>
          <p:cNvSpPr txBox="1"/>
          <p:nvPr/>
        </p:nvSpPr>
        <p:spPr>
          <a:xfrm>
            <a:off x="4395631" y="4180547"/>
            <a:ext cx="1071127" cy="253916"/>
          </a:xfrm>
          <a:prstGeom prst="rect">
            <a:avLst/>
          </a:prstGeom>
          <a:noFill/>
        </p:spPr>
        <p:txBody>
          <a:bodyPr wrap="none" rtlCol="0">
            <a:spAutoFit/>
          </a:bodyPr>
          <a:lstStyle/>
          <a:p>
            <a:r>
              <a:rPr kumimoji="1" lang="en-US" altLang="ja-JP" sz="1050" b="1" dirty="0"/>
              <a:t>04</a:t>
            </a:r>
            <a:r>
              <a:rPr kumimoji="1" lang="ja-JP" altLang="en-US" sz="1050" b="1" dirty="0"/>
              <a:t>．</a:t>
            </a:r>
            <a:r>
              <a:rPr kumimoji="1" lang="en-US" altLang="ja-JP" sz="1050" b="1" dirty="0"/>
              <a:t>OK</a:t>
            </a:r>
            <a:r>
              <a:rPr kumimoji="1" lang="ja-JP" altLang="en-US" sz="1050" b="1" dirty="0"/>
              <a:t>ボタン</a:t>
            </a:r>
          </a:p>
        </p:txBody>
      </p:sp>
      <p:sp>
        <p:nvSpPr>
          <p:cNvPr id="58" name="テキスト ボックス 57">
            <a:extLst>
              <a:ext uri="{FF2B5EF4-FFF2-40B4-BE49-F238E27FC236}">
                <a16:creationId xmlns:a16="http://schemas.microsoft.com/office/drawing/2014/main" id="{4B093E55-8AFB-482B-8EDB-6C0FD19AE60D}"/>
              </a:ext>
            </a:extLst>
          </p:cNvPr>
          <p:cNvSpPr txBox="1"/>
          <p:nvPr/>
        </p:nvSpPr>
        <p:spPr>
          <a:xfrm>
            <a:off x="4580842" y="4457546"/>
            <a:ext cx="1851789" cy="246221"/>
          </a:xfrm>
          <a:prstGeom prst="rect">
            <a:avLst/>
          </a:prstGeom>
          <a:noFill/>
        </p:spPr>
        <p:txBody>
          <a:bodyPr wrap="none" rtlCol="0">
            <a:spAutoFit/>
          </a:bodyPr>
          <a:lstStyle/>
          <a:p>
            <a:r>
              <a:rPr kumimoji="1" lang="ja-JP" altLang="en-US" sz="1000" dirty="0"/>
              <a:t>ウィンドウを閉じるボタン。</a:t>
            </a:r>
            <a:endParaRPr kumimoji="1" lang="en-US" altLang="ja-JP" sz="1000" dirty="0"/>
          </a:p>
        </p:txBody>
      </p:sp>
      <p:cxnSp>
        <p:nvCxnSpPr>
          <p:cNvPr id="44" name="直線コネクタ 43">
            <a:extLst>
              <a:ext uri="{FF2B5EF4-FFF2-40B4-BE49-F238E27FC236}">
                <a16:creationId xmlns:a16="http://schemas.microsoft.com/office/drawing/2014/main" id="{855562A1-CA27-413A-A637-1C3A9944EC97}"/>
              </a:ext>
            </a:extLst>
          </p:cNvPr>
          <p:cNvCxnSpPr>
            <a:cxnSpLocks/>
            <a:stCxn id="46" idx="1"/>
          </p:cNvCxnSpPr>
          <p:nvPr/>
        </p:nvCxnSpPr>
        <p:spPr>
          <a:xfrm flipH="1" flipV="1">
            <a:off x="2214695" y="3794469"/>
            <a:ext cx="893404" cy="2754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2000D0CF-028B-4146-97F8-941829035B07}"/>
              </a:ext>
            </a:extLst>
          </p:cNvPr>
          <p:cNvSpPr txBox="1"/>
          <p:nvPr/>
        </p:nvSpPr>
        <p:spPr>
          <a:xfrm>
            <a:off x="3108099" y="3714293"/>
            <a:ext cx="869149" cy="215444"/>
          </a:xfrm>
          <a:prstGeom prst="rect">
            <a:avLst/>
          </a:prstGeom>
          <a:noFill/>
        </p:spPr>
        <p:txBody>
          <a:bodyPr wrap="none" rtlCol="0">
            <a:spAutoFit/>
          </a:bodyPr>
          <a:lstStyle/>
          <a:p>
            <a:r>
              <a:rPr kumimoji="1" lang="en-US" altLang="ja-JP" sz="800" dirty="0">
                <a:latin typeface="+mn-ea"/>
              </a:rPr>
              <a:t>04</a:t>
            </a:r>
            <a:r>
              <a:rPr kumimoji="1" lang="ja-JP" altLang="en-US" sz="800" dirty="0">
                <a:latin typeface="+mn-ea"/>
              </a:rPr>
              <a:t>．</a:t>
            </a:r>
            <a:r>
              <a:rPr kumimoji="1" lang="en-US" altLang="ja-JP" sz="800" dirty="0">
                <a:latin typeface="+mn-ea"/>
              </a:rPr>
              <a:t>OK</a:t>
            </a:r>
            <a:r>
              <a:rPr kumimoji="1" lang="ja-JP" altLang="en-US" sz="800" dirty="0">
                <a:latin typeface="+mn-ea"/>
              </a:rPr>
              <a:t>ボタン</a:t>
            </a:r>
          </a:p>
        </p:txBody>
      </p:sp>
    </p:spTree>
    <p:extLst>
      <p:ext uri="{BB962C8B-B14F-4D97-AF65-F5344CB8AC3E}">
        <p14:creationId xmlns:p14="http://schemas.microsoft.com/office/powerpoint/2010/main" val="2037549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図 27" descr="スクリーンショット, コンピュータ が含まれている画像&#10;&#10;自動的に生成された説明">
            <a:extLst>
              <a:ext uri="{FF2B5EF4-FFF2-40B4-BE49-F238E27FC236}">
                <a16:creationId xmlns:a16="http://schemas.microsoft.com/office/drawing/2014/main" id="{318E65CF-ACED-4BBE-9D4E-D7543E951F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617" y="1111168"/>
            <a:ext cx="2141081" cy="3808121"/>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9</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1527982" cy="276999"/>
          </a:xfrm>
          <a:prstGeom prst="rect">
            <a:avLst/>
          </a:prstGeom>
          <a:noFill/>
        </p:spPr>
        <p:txBody>
          <a:bodyPr wrap="none" rtlCol="0">
            <a:spAutoFit/>
          </a:bodyPr>
          <a:lstStyle/>
          <a:p>
            <a:r>
              <a:rPr kumimoji="1" lang="ja-JP" altLang="en-US" sz="1200" b="1" dirty="0"/>
              <a:t>○</a:t>
            </a:r>
            <a:r>
              <a:rPr kumimoji="1" lang="en-US" altLang="ja-JP" sz="1200" b="1" dirty="0"/>
              <a:t>sh200</a:t>
            </a:r>
            <a:r>
              <a:rPr kumimoji="1" lang="ja-JP" altLang="en-US" sz="1200" b="1" dirty="0"/>
              <a:t>．商品一覧</a:t>
            </a:r>
          </a:p>
        </p:txBody>
      </p:sp>
      <p:cxnSp>
        <p:nvCxnSpPr>
          <p:cNvPr id="31" name="直線コネクタ 30">
            <a:extLst>
              <a:ext uri="{FF2B5EF4-FFF2-40B4-BE49-F238E27FC236}">
                <a16:creationId xmlns:a16="http://schemas.microsoft.com/office/drawing/2014/main" id="{AED5CA29-B6FA-4441-8FF5-311980D9ACA8}"/>
              </a:ext>
            </a:extLst>
          </p:cNvPr>
          <p:cNvCxnSpPr>
            <a:cxnSpLocks/>
            <a:stCxn id="43" idx="1"/>
          </p:cNvCxnSpPr>
          <p:nvPr/>
        </p:nvCxnSpPr>
        <p:spPr>
          <a:xfrm flipH="1">
            <a:off x="2315361" y="2183278"/>
            <a:ext cx="792738" cy="103357"/>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B4BD3129-1DD8-4FCC-919D-4BF51F1F477A}"/>
              </a:ext>
            </a:extLst>
          </p:cNvPr>
          <p:cNvSpPr txBox="1"/>
          <p:nvPr/>
        </p:nvSpPr>
        <p:spPr>
          <a:xfrm>
            <a:off x="3108099" y="2075556"/>
            <a:ext cx="825867" cy="215444"/>
          </a:xfrm>
          <a:prstGeom prst="rect">
            <a:avLst/>
          </a:prstGeom>
          <a:noFill/>
        </p:spPr>
        <p:txBody>
          <a:bodyPr wrap="none" rtlCol="0">
            <a:spAutoFit/>
          </a:bodyPr>
          <a:lstStyle/>
          <a:p>
            <a:r>
              <a:rPr kumimoji="1" lang="en-US" altLang="ja-JP" sz="800" dirty="0">
                <a:latin typeface="+mn-ea"/>
              </a:rPr>
              <a:t>01</a:t>
            </a:r>
            <a:r>
              <a:rPr kumimoji="1" lang="ja-JP" altLang="en-US" sz="800" dirty="0">
                <a:latin typeface="+mn-ea"/>
              </a:rPr>
              <a:t>．価格表示</a:t>
            </a:r>
            <a:endParaRPr kumimoji="1" lang="en-US" altLang="ja-JP" sz="800" dirty="0">
              <a:latin typeface="+mn-ea"/>
            </a:endParaRP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857927" cy="253916"/>
          </a:xfrm>
          <a:prstGeom prst="rect">
            <a:avLst/>
          </a:prstGeom>
          <a:noFill/>
        </p:spPr>
        <p:txBody>
          <a:bodyPr wrap="none" rtlCol="0">
            <a:spAutoFit/>
          </a:bodyPr>
          <a:lstStyle/>
          <a:p>
            <a:r>
              <a:rPr kumimoji="1" lang="ja-JP" altLang="en-US" sz="1050" b="1" dirty="0"/>
              <a:t>・類似画面</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2818400" cy="400110"/>
          </a:xfrm>
          <a:prstGeom prst="rect">
            <a:avLst/>
          </a:prstGeom>
          <a:noFill/>
        </p:spPr>
        <p:txBody>
          <a:bodyPr wrap="none" rtlCol="0">
            <a:spAutoFit/>
          </a:bodyPr>
          <a:lstStyle/>
          <a:p>
            <a:r>
              <a:rPr kumimoji="1" lang="en-US" altLang="ja-JP" sz="1000" dirty="0"/>
              <a:t>sh110.</a:t>
            </a:r>
            <a:r>
              <a:rPr kumimoji="1" lang="ja-JP" altLang="en-US" sz="1000" dirty="0"/>
              <a:t>クリスタル商品一覧とほぼ同じ画面。</a:t>
            </a:r>
            <a:endParaRPr kumimoji="1" lang="en-US" altLang="ja-JP" sz="1000" dirty="0"/>
          </a:p>
          <a:p>
            <a:r>
              <a:rPr kumimoji="1" lang="ja-JP" altLang="en-US" sz="1000" dirty="0"/>
              <a:t>異なる点を挙げておく。</a:t>
            </a:r>
            <a:endParaRPr kumimoji="1" lang="en-US" altLang="ja-JP" sz="1000" dirty="0"/>
          </a:p>
        </p:txBody>
      </p:sp>
      <p:sp>
        <p:nvSpPr>
          <p:cNvPr id="51" name="テキスト ボックス 50">
            <a:extLst>
              <a:ext uri="{FF2B5EF4-FFF2-40B4-BE49-F238E27FC236}">
                <a16:creationId xmlns:a16="http://schemas.microsoft.com/office/drawing/2014/main" id="{4FB3E696-EC25-4DAF-83E5-A2727FD2D3E7}"/>
              </a:ext>
            </a:extLst>
          </p:cNvPr>
          <p:cNvSpPr txBox="1"/>
          <p:nvPr/>
        </p:nvSpPr>
        <p:spPr>
          <a:xfrm>
            <a:off x="4395631" y="1706167"/>
            <a:ext cx="1008609" cy="253916"/>
          </a:xfrm>
          <a:prstGeom prst="rect">
            <a:avLst/>
          </a:prstGeom>
          <a:noFill/>
        </p:spPr>
        <p:txBody>
          <a:bodyPr wrap="none" rtlCol="0">
            <a:spAutoFit/>
          </a:bodyPr>
          <a:lstStyle/>
          <a:p>
            <a:r>
              <a:rPr kumimoji="1" lang="en-US" altLang="ja-JP" sz="1050" b="1" dirty="0"/>
              <a:t>01</a:t>
            </a:r>
            <a:r>
              <a:rPr kumimoji="1" lang="ja-JP" altLang="en-US" sz="1050" b="1" dirty="0"/>
              <a:t>．価格表示</a:t>
            </a:r>
          </a:p>
        </p:txBody>
      </p:sp>
      <p:sp>
        <p:nvSpPr>
          <p:cNvPr id="52" name="テキスト ボックス 51">
            <a:extLst>
              <a:ext uri="{FF2B5EF4-FFF2-40B4-BE49-F238E27FC236}">
                <a16:creationId xmlns:a16="http://schemas.microsoft.com/office/drawing/2014/main" id="{56AEFF69-20DE-4BD5-8129-AC9EDD1D2E6B}"/>
              </a:ext>
            </a:extLst>
          </p:cNvPr>
          <p:cNvSpPr txBox="1"/>
          <p:nvPr/>
        </p:nvSpPr>
        <p:spPr>
          <a:xfrm>
            <a:off x="4580842" y="1983166"/>
            <a:ext cx="3262432" cy="400110"/>
          </a:xfrm>
          <a:prstGeom prst="rect">
            <a:avLst/>
          </a:prstGeom>
          <a:noFill/>
        </p:spPr>
        <p:txBody>
          <a:bodyPr wrap="none" rtlCol="0">
            <a:spAutoFit/>
          </a:bodyPr>
          <a:lstStyle/>
          <a:p>
            <a:r>
              <a:rPr kumimoji="1" lang="ja-JP" altLang="en-US" sz="1000" dirty="0"/>
              <a:t>アイテムは法定通貨直で販売することはない。</a:t>
            </a:r>
            <a:endParaRPr kumimoji="1" lang="en-US" altLang="ja-JP" sz="1000" dirty="0"/>
          </a:p>
          <a:p>
            <a:r>
              <a:rPr kumimoji="1" lang="ja-JP" altLang="en-US" sz="1000" dirty="0"/>
              <a:t>ここに表示されるのはゴールドかクリスタルになる。</a:t>
            </a:r>
            <a:endParaRPr kumimoji="1" lang="en-US" altLang="ja-JP" sz="1000" dirty="0"/>
          </a:p>
        </p:txBody>
      </p:sp>
      <p:sp>
        <p:nvSpPr>
          <p:cNvPr id="27" name="テキスト ボックス 26">
            <a:extLst>
              <a:ext uri="{FF2B5EF4-FFF2-40B4-BE49-F238E27FC236}">
                <a16:creationId xmlns:a16="http://schemas.microsoft.com/office/drawing/2014/main" id="{AA18B968-64CF-4032-BA51-E0C5FD3A1B49}"/>
              </a:ext>
            </a:extLst>
          </p:cNvPr>
          <p:cNvSpPr txBox="1"/>
          <p:nvPr/>
        </p:nvSpPr>
        <p:spPr>
          <a:xfrm>
            <a:off x="4324361" y="2583015"/>
            <a:ext cx="3390672" cy="246221"/>
          </a:xfrm>
          <a:prstGeom prst="rect">
            <a:avLst/>
          </a:prstGeom>
          <a:noFill/>
        </p:spPr>
        <p:txBody>
          <a:bodyPr wrap="none" rtlCol="0">
            <a:spAutoFit/>
          </a:bodyPr>
          <a:lstStyle/>
          <a:p>
            <a:r>
              <a:rPr kumimoji="1" lang="en-US" altLang="ja-JP" sz="1000" dirty="0"/>
              <a:t>※</a:t>
            </a:r>
            <a:r>
              <a:rPr kumimoji="1" lang="ja-JP" altLang="en-US" sz="1000" dirty="0"/>
              <a:t>クリスタルではないので、有償、無償の表示もない。</a:t>
            </a:r>
            <a:endParaRPr kumimoji="1" lang="en-US" altLang="ja-JP" sz="1000" dirty="0"/>
          </a:p>
        </p:txBody>
      </p:sp>
    </p:spTree>
    <p:extLst>
      <p:ext uri="{BB962C8B-B14F-4D97-AF65-F5344CB8AC3E}">
        <p14:creationId xmlns:p14="http://schemas.microsoft.com/office/powerpoint/2010/main" val="2624225126"/>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379F813-5842-4182-AC53-C3111CEB00E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96febf-2773-4faf-ae76-6dee2362d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D1301EF-749F-47CF-965C-220E8F66CD73}">
  <ds:schemaRefs>
    <ds:schemaRef ds:uri="http://schemas.microsoft.com/sharepoint/v3/contenttype/forms"/>
  </ds:schemaRefs>
</ds:datastoreItem>
</file>

<file path=customXml/itemProps3.xml><?xml version="1.0" encoding="utf-8"?>
<ds:datastoreItem xmlns:ds="http://schemas.openxmlformats.org/officeDocument/2006/customXml" ds:itemID="{2CCE0CD6-F185-4594-B722-7621B7EED7E5}">
  <ds:schemaRefs>
    <ds:schemaRef ds:uri="0296febf-2773-4faf-ae76-6dee2362d0db"/>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5749</TotalTime>
  <Words>1697</Words>
  <Application>Microsoft Office PowerPoint</Application>
  <PresentationFormat>画面に合わせる (4:3)</PresentationFormat>
  <Paragraphs>317</Paragraphs>
  <Slides>15</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15</vt:i4>
      </vt:variant>
    </vt:vector>
  </HeadingPairs>
  <TitlesOfParts>
    <vt:vector size="21" baseType="lpstr">
      <vt:lpstr>游ゴシック</vt:lpstr>
      <vt:lpstr>メイリオ</vt:lpstr>
      <vt:lpstr>Bahnschrift Condensed</vt:lpstr>
      <vt:lpstr>Century Gothic</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真吾 宮田</cp:lastModifiedBy>
  <cp:revision>224</cp:revision>
  <dcterms:created xsi:type="dcterms:W3CDTF">2019-06-27T02:30:15Z</dcterms:created>
  <dcterms:modified xsi:type="dcterms:W3CDTF">2019-12-13T08:16:34Z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